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Dosis" pitchFamily="2" charset="0"/>
      <p:regular r:id="rId11"/>
      <p:bold r:id="rId12"/>
    </p:embeddedFont>
    <p:embeddedFont>
      <p:font typeface="Nunito" pitchFamily="2" charset="0"/>
      <p:regular r:id="rId13"/>
      <p:bold r:id="rId14"/>
      <p:italic r:id="rId15"/>
      <p:bold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yrwnt/conversion-rate-analysi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Ferry Irwanto</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ferryirwanto89@gmail.com</a:t>
            </a:r>
            <a:endParaRPr sz="1200" dirty="0">
              <a:latin typeface="Dosis"/>
              <a:ea typeface="Dosis"/>
              <a:cs typeface="Dosis"/>
              <a:sym typeface="Dosis"/>
            </a:endParaRPr>
          </a:p>
          <a:p>
            <a:pPr lvl="0">
              <a:buSzPts val="1100"/>
            </a:pPr>
            <a:r>
              <a:rPr lang="en-ID" sz="1200" dirty="0">
                <a:latin typeface="Dosis"/>
                <a:ea typeface="Dosis"/>
                <a:cs typeface="Dosis"/>
                <a:sym typeface="Dosis"/>
              </a:rPr>
              <a:t>linkedin.com/in/ferryirwanto</a:t>
            </a:r>
            <a:endParaRPr sz="1200" dirty="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dirty="0">
                <a:solidFill>
                  <a:schemeClr val="dk1"/>
                </a:solidFill>
                <a:latin typeface="Nunito"/>
                <a:ea typeface="Nunito"/>
                <a:cs typeface="Nunito"/>
                <a:sym typeface="Nunito"/>
              </a:rPr>
              <a:t>“</a:t>
            </a:r>
            <a:r>
              <a:rPr lang="en-US" sz="1217" dirty="0">
                <a:solidFill>
                  <a:schemeClr val="dk1"/>
                </a:solidFill>
                <a:latin typeface="Nunito"/>
                <a:ea typeface="Nunito"/>
                <a:cs typeface="Nunito"/>
                <a:sym typeface="Nunito"/>
              </a:rPr>
              <a:t>Data Analyst with hands-on experience in financial risk analysis, KPI tracking, and dashboard development. Proficient in SQL, Python, and BI tools to transform raw data into actionable insights. Skilled at managing multiple projects independently, delivering accurate business solutions under tight deadlines and improving operational efficiency.</a:t>
            </a:r>
            <a:r>
              <a:rPr lang="en" sz="1217" dirty="0">
                <a:solidFill>
                  <a:schemeClr val="dk1"/>
                </a:solidFill>
                <a:latin typeface="Nunito"/>
                <a:ea typeface="Nunito"/>
                <a:cs typeface="Nunito"/>
                <a:sym typeface="Nunito"/>
              </a:rPr>
              <a:t>”</a:t>
            </a:r>
            <a:endParaRPr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Income, Spending and Age</a:t>
            </a:r>
            <a:endParaRPr b="1" i="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Lakukan Feature Engineering dengan menghitung conversion rate dengan definisi (#response / #visit). Tidak hanya conversion rate, namun juga cari feature lain yang representatif, contohnya seperti umur, jumlah anak, total pengeluaran, total transaksi, dll.</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dirty="0">
                <a:solidFill>
                  <a:schemeClr val="dk1"/>
                </a:solidFill>
              </a:rPr>
              <a:t>Tulislah </a:t>
            </a:r>
            <a:r>
              <a:rPr lang="en" sz="1500" b="1" i="1" dirty="0">
                <a:solidFill>
                  <a:schemeClr val="dk1"/>
                </a:solidFill>
              </a:rPr>
              <a:t>Exploration Data Analysis</a:t>
            </a:r>
            <a:r>
              <a:rPr lang="en" sz="1500" dirty="0">
                <a:solidFill>
                  <a:schemeClr val="dk1"/>
                </a:solidFill>
              </a:rPr>
              <a:t> (EDA) yang sudah kamu lakukan, mulai dari plot yang kamu buat hingga analisis interpretasinya. Tuliskan pula insight yang dapat dijadikan rekomendasi (jika ada).</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b="1" dirty="0">
                <a:solidFill>
                  <a:schemeClr val="dk1"/>
                </a:solidFill>
              </a:rPr>
              <a:t>Source code</a:t>
            </a:r>
            <a:r>
              <a:rPr lang="en" sz="1500" dirty="0">
                <a:solidFill>
                  <a:schemeClr val="dk1"/>
                </a:solidFill>
              </a:rPr>
              <a:t>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73892-A614-8C59-FCF1-AE4862FEF7AC}"/>
              </a:ext>
            </a:extLst>
          </p:cNvPr>
          <p:cNvSpPr>
            <a:spLocks noGrp="1"/>
          </p:cNvSpPr>
          <p:nvPr>
            <p:ph type="title"/>
          </p:nvPr>
        </p:nvSpPr>
        <p:spPr/>
        <p:txBody>
          <a:bodyPr>
            <a:normAutofit/>
          </a:bodyPr>
          <a:lstStyle/>
          <a:p>
            <a:r>
              <a:rPr lang="en" b="1" dirty="0"/>
              <a:t>Feature Engineered</a:t>
            </a:r>
            <a:endParaRPr lang="en-ID" dirty="0"/>
          </a:p>
        </p:txBody>
      </p:sp>
      <p:sp>
        <p:nvSpPr>
          <p:cNvPr id="3" name="Text Placeholder 2">
            <a:extLst>
              <a:ext uri="{FF2B5EF4-FFF2-40B4-BE49-F238E27FC236}">
                <a16:creationId xmlns:a16="http://schemas.microsoft.com/office/drawing/2014/main" id="{2E04076B-344F-82B5-6DB3-C89D73404F48}"/>
              </a:ext>
            </a:extLst>
          </p:cNvPr>
          <p:cNvSpPr>
            <a:spLocks noGrp="1"/>
          </p:cNvSpPr>
          <p:nvPr>
            <p:ph type="body" idx="1"/>
          </p:nvPr>
        </p:nvSpPr>
        <p:spPr/>
        <p:txBody>
          <a:bodyPr/>
          <a:lstStyle/>
          <a:p>
            <a:pPr marL="114300" indent="0">
              <a:buNone/>
            </a:pPr>
            <a:endParaRPr lang="en-ID" dirty="0"/>
          </a:p>
        </p:txBody>
      </p:sp>
      <p:graphicFrame>
        <p:nvGraphicFramePr>
          <p:cNvPr id="4" name="Table 3">
            <a:extLst>
              <a:ext uri="{FF2B5EF4-FFF2-40B4-BE49-F238E27FC236}">
                <a16:creationId xmlns:a16="http://schemas.microsoft.com/office/drawing/2014/main" id="{1E38DF0F-AA65-165B-B9F3-E8BE70D2E46C}"/>
              </a:ext>
            </a:extLst>
          </p:cNvPr>
          <p:cNvGraphicFramePr>
            <a:graphicFrameLocks noGrp="1"/>
          </p:cNvGraphicFramePr>
          <p:nvPr>
            <p:extLst>
              <p:ext uri="{D42A27DB-BD31-4B8C-83A1-F6EECF244321}">
                <p14:modId xmlns:p14="http://schemas.microsoft.com/office/powerpoint/2010/main" val="2232784685"/>
              </p:ext>
            </p:extLst>
          </p:nvPr>
        </p:nvGraphicFramePr>
        <p:xfrm>
          <a:off x="471054" y="1273810"/>
          <a:ext cx="8199980" cy="2890520"/>
        </p:xfrm>
        <a:graphic>
          <a:graphicData uri="http://schemas.openxmlformats.org/drawingml/2006/table">
            <a:tbl>
              <a:tblPr firstRow="1" bandRow="1">
                <a:tableStyleId>{7DF18680-E054-41AD-8BC1-D1AEF772440D}</a:tableStyleId>
              </a:tblPr>
              <a:tblGrid>
                <a:gridCol w="1988367">
                  <a:extLst>
                    <a:ext uri="{9D8B030D-6E8A-4147-A177-3AD203B41FA5}">
                      <a16:colId xmlns:a16="http://schemas.microsoft.com/office/drawing/2014/main" val="807305124"/>
                    </a:ext>
                  </a:extLst>
                </a:gridCol>
                <a:gridCol w="6211613">
                  <a:extLst>
                    <a:ext uri="{9D8B030D-6E8A-4147-A177-3AD203B41FA5}">
                      <a16:colId xmlns:a16="http://schemas.microsoft.com/office/drawing/2014/main" val="1932837405"/>
                    </a:ext>
                  </a:extLst>
                </a:gridCol>
              </a:tblGrid>
              <a:tr h="370840">
                <a:tc>
                  <a:txBody>
                    <a:bodyPr/>
                    <a:lstStyle/>
                    <a:p>
                      <a:r>
                        <a:rPr lang="en-US" dirty="0"/>
                        <a:t>Feature Names</a:t>
                      </a:r>
                      <a:endParaRPr lang="en-ID" dirty="0"/>
                    </a:p>
                  </a:txBody>
                  <a:tcPr/>
                </a:tc>
                <a:tc>
                  <a:txBody>
                    <a:bodyPr/>
                    <a:lstStyle/>
                    <a:p>
                      <a:r>
                        <a:rPr lang="en-US" dirty="0"/>
                        <a:t>Description</a:t>
                      </a:r>
                      <a:endParaRPr lang="en-ID" dirty="0"/>
                    </a:p>
                  </a:txBody>
                  <a:tcPr/>
                </a:tc>
                <a:extLst>
                  <a:ext uri="{0D108BD9-81ED-4DB2-BD59-A6C34878D82A}">
                    <a16:rowId xmlns:a16="http://schemas.microsoft.com/office/drawing/2014/main" val="1853667943"/>
                  </a:ext>
                </a:extLst>
              </a:tr>
              <a:tr h="370840">
                <a:tc>
                  <a:txBody>
                    <a:bodyPr/>
                    <a:lstStyle/>
                    <a:p>
                      <a:r>
                        <a:rPr lang="en-US" dirty="0"/>
                        <a:t>Customer Value Index</a:t>
                      </a:r>
                      <a:endParaRPr lang="en-ID" dirty="0"/>
                    </a:p>
                  </a:txBody>
                  <a:tcPr/>
                </a:tc>
                <a:tc>
                  <a:txBody>
                    <a:bodyPr/>
                    <a:lstStyle/>
                    <a:p>
                      <a:r>
                        <a:rPr lang="en-US" dirty="0" err="1"/>
                        <a:t>Mengukur</a:t>
                      </a:r>
                      <a:r>
                        <a:rPr lang="en-US" dirty="0"/>
                        <a:t> </a:t>
                      </a:r>
                      <a:r>
                        <a:rPr lang="en-US" dirty="0" err="1"/>
                        <a:t>seberapa</a:t>
                      </a:r>
                      <a:r>
                        <a:rPr lang="en-US" dirty="0"/>
                        <a:t> </a:t>
                      </a:r>
                      <a:r>
                        <a:rPr lang="en-US" dirty="0" err="1"/>
                        <a:t>besar</a:t>
                      </a:r>
                      <a:r>
                        <a:rPr lang="en-US" dirty="0"/>
                        <a:t> </a:t>
                      </a:r>
                      <a:r>
                        <a:rPr lang="en-US" dirty="0" err="1"/>
                        <a:t>nilai</a:t>
                      </a:r>
                      <a:r>
                        <a:rPr lang="en-US" dirty="0"/>
                        <a:t> </a:t>
                      </a:r>
                      <a:r>
                        <a:rPr lang="en-US" dirty="0" err="1"/>
                        <a:t>belanja</a:t>
                      </a:r>
                      <a:r>
                        <a:rPr lang="en-US" dirty="0"/>
                        <a:t> customer</a:t>
                      </a:r>
                    </a:p>
                  </a:txBody>
                  <a:tcPr/>
                </a:tc>
                <a:extLst>
                  <a:ext uri="{0D108BD9-81ED-4DB2-BD59-A6C34878D82A}">
                    <a16:rowId xmlns:a16="http://schemas.microsoft.com/office/drawing/2014/main" val="3947241458"/>
                  </a:ext>
                </a:extLst>
              </a:tr>
              <a:tr h="370840">
                <a:tc>
                  <a:txBody>
                    <a:bodyPr/>
                    <a:lstStyle/>
                    <a:p>
                      <a:r>
                        <a:rPr lang="en-US" dirty="0"/>
                        <a:t>Family Size</a:t>
                      </a:r>
                      <a:endParaRPr lang="en-ID" dirty="0"/>
                    </a:p>
                  </a:txBody>
                  <a:tcPr/>
                </a:tc>
                <a:tc>
                  <a:txBody>
                    <a:bodyPr/>
                    <a:lstStyle/>
                    <a:p>
                      <a:r>
                        <a:rPr lang="en-US" dirty="0"/>
                        <a:t>Bisa </a:t>
                      </a:r>
                      <a:r>
                        <a:rPr lang="en-US" dirty="0" err="1"/>
                        <a:t>menentukan</a:t>
                      </a:r>
                      <a:r>
                        <a:rPr lang="en-US" dirty="0"/>
                        <a:t> </a:t>
                      </a:r>
                      <a:r>
                        <a:rPr lang="en-US" dirty="0" err="1"/>
                        <a:t>apakah</a:t>
                      </a:r>
                      <a:r>
                        <a:rPr lang="en-US" dirty="0"/>
                        <a:t> campaign </a:t>
                      </a:r>
                      <a:r>
                        <a:rPr lang="en-US" dirty="0" err="1"/>
                        <a:t>cocok</a:t>
                      </a:r>
                      <a:r>
                        <a:rPr lang="en-US" dirty="0"/>
                        <a:t> </a:t>
                      </a:r>
                      <a:r>
                        <a:rPr lang="en-US" dirty="0" err="1"/>
                        <a:t>untuk</a:t>
                      </a:r>
                      <a:r>
                        <a:rPr lang="en-US" dirty="0"/>
                        <a:t> </a:t>
                      </a:r>
                      <a:r>
                        <a:rPr lang="en-US" dirty="0" err="1"/>
                        <a:t>kebutuhan</a:t>
                      </a:r>
                      <a:r>
                        <a:rPr lang="en-US" dirty="0"/>
                        <a:t> </a:t>
                      </a:r>
                      <a:r>
                        <a:rPr lang="en-US" dirty="0" err="1"/>
                        <a:t>rumah</a:t>
                      </a:r>
                      <a:r>
                        <a:rPr lang="en-US" dirty="0"/>
                        <a:t> </a:t>
                      </a:r>
                      <a:r>
                        <a:rPr lang="en-US" dirty="0" err="1"/>
                        <a:t>tangga</a:t>
                      </a:r>
                      <a:r>
                        <a:rPr lang="en-US" dirty="0"/>
                        <a:t> </a:t>
                      </a:r>
                      <a:r>
                        <a:rPr lang="en-US" dirty="0" err="1"/>
                        <a:t>besar</a:t>
                      </a:r>
                      <a:r>
                        <a:rPr lang="en-US" dirty="0"/>
                        <a:t>/</a:t>
                      </a:r>
                      <a:r>
                        <a:rPr lang="en-US" dirty="0" err="1"/>
                        <a:t>kecil</a:t>
                      </a:r>
                      <a:endParaRPr lang="en-ID" dirty="0"/>
                    </a:p>
                  </a:txBody>
                  <a:tcPr/>
                </a:tc>
                <a:extLst>
                  <a:ext uri="{0D108BD9-81ED-4DB2-BD59-A6C34878D82A}">
                    <a16:rowId xmlns:a16="http://schemas.microsoft.com/office/drawing/2014/main" val="3795728667"/>
                  </a:ext>
                </a:extLst>
              </a:tr>
              <a:tr h="370840">
                <a:tc>
                  <a:txBody>
                    <a:bodyPr/>
                    <a:lstStyle/>
                    <a:p>
                      <a:r>
                        <a:rPr lang="en-US" dirty="0"/>
                        <a:t>Engagement Score</a:t>
                      </a:r>
                      <a:endParaRPr lang="en-ID" dirty="0"/>
                    </a:p>
                  </a:txBody>
                  <a:tcPr/>
                </a:tc>
                <a:tc>
                  <a:txBody>
                    <a:bodyPr/>
                    <a:lstStyle/>
                    <a:p>
                      <a:r>
                        <a:rPr lang="en-US" dirty="0" err="1"/>
                        <a:t>Gabungan</a:t>
                      </a:r>
                      <a:r>
                        <a:rPr lang="en-US" dirty="0"/>
                        <a:t> </a:t>
                      </a:r>
                      <a:r>
                        <a:rPr lang="en-US" dirty="0" err="1"/>
                        <a:t>dari</a:t>
                      </a:r>
                      <a:r>
                        <a:rPr lang="en-US" dirty="0"/>
                        <a:t> </a:t>
                      </a:r>
                      <a:r>
                        <a:rPr lang="en-US" dirty="0" err="1"/>
                        <a:t>aktivitas</a:t>
                      </a:r>
                      <a:r>
                        <a:rPr lang="en-US" dirty="0"/>
                        <a:t> </a:t>
                      </a:r>
                      <a:r>
                        <a:rPr lang="en-US" dirty="0" err="1"/>
                        <a:t>belanja</a:t>
                      </a:r>
                      <a:r>
                        <a:rPr lang="en-US" dirty="0"/>
                        <a:t> &amp; </a:t>
                      </a:r>
                      <a:r>
                        <a:rPr lang="en-US" dirty="0" err="1"/>
                        <a:t>kunjungan</a:t>
                      </a:r>
                      <a:endParaRPr lang="en-ID" dirty="0"/>
                    </a:p>
                  </a:txBody>
                  <a:tcPr/>
                </a:tc>
                <a:extLst>
                  <a:ext uri="{0D108BD9-81ED-4DB2-BD59-A6C34878D82A}">
                    <a16:rowId xmlns:a16="http://schemas.microsoft.com/office/drawing/2014/main" val="2420809195"/>
                  </a:ext>
                </a:extLst>
              </a:tr>
              <a:tr h="370840">
                <a:tc>
                  <a:txBody>
                    <a:bodyPr/>
                    <a:lstStyle/>
                    <a:p>
                      <a:r>
                        <a:rPr lang="en-US" dirty="0"/>
                        <a:t>Recency Segment</a:t>
                      </a:r>
                      <a:endParaRPr lang="en-ID" dirty="0"/>
                    </a:p>
                  </a:txBody>
                  <a:tcPr/>
                </a:tc>
                <a:tc>
                  <a:txBody>
                    <a:bodyPr/>
                    <a:lstStyle/>
                    <a:p>
                      <a:r>
                        <a:rPr lang="en-US" dirty="0" err="1"/>
                        <a:t>Berapa</a:t>
                      </a:r>
                      <a:r>
                        <a:rPr lang="en-US" dirty="0"/>
                        <a:t> lama </a:t>
                      </a:r>
                      <a:r>
                        <a:rPr lang="en-US" dirty="0" err="1"/>
                        <a:t>sejak</a:t>
                      </a:r>
                      <a:r>
                        <a:rPr lang="en-US" dirty="0"/>
                        <a:t> </a:t>
                      </a:r>
                      <a:r>
                        <a:rPr lang="en-US" dirty="0" err="1"/>
                        <a:t>pembelian</a:t>
                      </a:r>
                      <a:r>
                        <a:rPr lang="en-US" dirty="0"/>
                        <a:t> </a:t>
                      </a:r>
                      <a:r>
                        <a:rPr lang="en-US" dirty="0" err="1"/>
                        <a:t>terakhir</a:t>
                      </a:r>
                      <a:endParaRPr lang="en-US" dirty="0"/>
                    </a:p>
                  </a:txBody>
                  <a:tcPr/>
                </a:tc>
                <a:extLst>
                  <a:ext uri="{0D108BD9-81ED-4DB2-BD59-A6C34878D82A}">
                    <a16:rowId xmlns:a16="http://schemas.microsoft.com/office/drawing/2014/main" val="1719497510"/>
                  </a:ext>
                </a:extLst>
              </a:tr>
              <a:tr h="370840">
                <a:tc>
                  <a:txBody>
                    <a:bodyPr/>
                    <a:lstStyle/>
                    <a:p>
                      <a:r>
                        <a:rPr lang="en-US" dirty="0"/>
                        <a:t>Income per Capita</a:t>
                      </a:r>
                      <a:endParaRPr lang="en-ID" dirty="0"/>
                    </a:p>
                  </a:txBody>
                  <a:tcPr/>
                </a:tc>
                <a:tc>
                  <a:txBody>
                    <a:bodyPr/>
                    <a:lstStyle/>
                    <a:p>
                      <a:r>
                        <a:rPr lang="en-US" dirty="0"/>
                        <a:t>Bisa </a:t>
                      </a:r>
                      <a:r>
                        <a:rPr lang="en-US" dirty="0" err="1"/>
                        <a:t>memengaruhi</a:t>
                      </a:r>
                      <a:r>
                        <a:rPr lang="en-US" dirty="0"/>
                        <a:t> </a:t>
                      </a:r>
                      <a:r>
                        <a:rPr lang="en-US" dirty="0" err="1"/>
                        <a:t>seberapa</a:t>
                      </a:r>
                      <a:r>
                        <a:rPr lang="en-US" dirty="0"/>
                        <a:t> responsive </a:t>
                      </a:r>
                      <a:r>
                        <a:rPr lang="en-US" dirty="0" err="1"/>
                        <a:t>mereka</a:t>
                      </a:r>
                      <a:r>
                        <a:rPr lang="en-US" dirty="0"/>
                        <a:t> </a:t>
                      </a:r>
                      <a:r>
                        <a:rPr lang="en-US" dirty="0" err="1"/>
                        <a:t>terhadap</a:t>
                      </a:r>
                      <a:r>
                        <a:rPr lang="en-US" dirty="0"/>
                        <a:t> campaign </a:t>
                      </a:r>
                      <a:r>
                        <a:rPr lang="en-US" dirty="0" err="1"/>
                        <a:t>diskon</a:t>
                      </a:r>
                      <a:r>
                        <a:rPr lang="en-US" dirty="0"/>
                        <a:t>/premium</a:t>
                      </a:r>
                      <a:endParaRPr lang="en-ID" dirty="0"/>
                    </a:p>
                  </a:txBody>
                  <a:tcPr/>
                </a:tc>
                <a:extLst>
                  <a:ext uri="{0D108BD9-81ED-4DB2-BD59-A6C34878D82A}">
                    <a16:rowId xmlns:a16="http://schemas.microsoft.com/office/drawing/2014/main" val="675126081"/>
                  </a:ext>
                </a:extLst>
              </a:tr>
              <a:tr h="370840">
                <a:tc>
                  <a:txBody>
                    <a:bodyPr/>
                    <a:lstStyle/>
                    <a:p>
                      <a:r>
                        <a:rPr lang="en-US" dirty="0"/>
                        <a:t>Loyalty Indicator</a:t>
                      </a:r>
                      <a:endParaRPr lang="en-ID" dirty="0"/>
                    </a:p>
                  </a:txBody>
                  <a:tcPr/>
                </a:tc>
                <a:tc>
                  <a:txBody>
                    <a:bodyPr/>
                    <a:lstStyle/>
                    <a:p>
                      <a:r>
                        <a:rPr lang="en-US" dirty="0" err="1"/>
                        <a:t>Indikator</a:t>
                      </a:r>
                      <a:r>
                        <a:rPr lang="en-US" dirty="0"/>
                        <a:t> </a:t>
                      </a:r>
                      <a:r>
                        <a:rPr lang="en-US" dirty="0" err="1"/>
                        <a:t>banyakanya</a:t>
                      </a:r>
                      <a:r>
                        <a:rPr lang="en-US" dirty="0"/>
                        <a:t> </a:t>
                      </a:r>
                      <a:r>
                        <a:rPr lang="en-US" dirty="0" err="1"/>
                        <a:t>ikut</a:t>
                      </a:r>
                      <a:r>
                        <a:rPr lang="en-US" dirty="0"/>
                        <a:t> campaign </a:t>
                      </a:r>
                      <a:r>
                        <a:rPr lang="en-US" dirty="0" err="1"/>
                        <a:t>sebelumnya</a:t>
                      </a:r>
                      <a:endParaRPr lang="en-ID" dirty="0"/>
                    </a:p>
                  </a:txBody>
                  <a:tcPr/>
                </a:tc>
                <a:extLst>
                  <a:ext uri="{0D108BD9-81ED-4DB2-BD59-A6C34878D82A}">
                    <a16:rowId xmlns:a16="http://schemas.microsoft.com/office/drawing/2014/main" val="1507394355"/>
                  </a:ext>
                </a:extLst>
              </a:tr>
            </a:tbl>
          </a:graphicData>
        </a:graphic>
      </p:graphicFrame>
    </p:spTree>
    <p:extLst>
      <p:ext uri="{BB962C8B-B14F-4D97-AF65-F5344CB8AC3E}">
        <p14:creationId xmlns:p14="http://schemas.microsoft.com/office/powerpoint/2010/main" val="20374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B7CC5-9363-D9A0-F4CD-0010E341F957}"/>
              </a:ext>
            </a:extLst>
          </p:cNvPr>
          <p:cNvSpPr>
            <a:spLocks noGrp="1"/>
          </p:cNvSpPr>
          <p:nvPr>
            <p:ph type="title"/>
          </p:nvPr>
        </p:nvSpPr>
        <p:spPr/>
        <p:txBody>
          <a:bodyPr/>
          <a:lstStyle/>
          <a:p>
            <a:r>
              <a:rPr lang="en" b="1" dirty="0"/>
              <a:t>Conversion rate by user segment</a:t>
            </a:r>
            <a:endParaRPr lang="en-ID" dirty="0"/>
          </a:p>
        </p:txBody>
      </p:sp>
      <p:sp>
        <p:nvSpPr>
          <p:cNvPr id="3" name="Text Placeholder 2">
            <a:extLst>
              <a:ext uri="{FF2B5EF4-FFF2-40B4-BE49-F238E27FC236}">
                <a16:creationId xmlns:a16="http://schemas.microsoft.com/office/drawing/2014/main" id="{2DF06931-059F-162F-B69B-2C2EE3ACB3AA}"/>
              </a:ext>
            </a:extLst>
          </p:cNvPr>
          <p:cNvSpPr>
            <a:spLocks noGrp="1"/>
          </p:cNvSpPr>
          <p:nvPr>
            <p:ph type="body" idx="1"/>
          </p:nvPr>
        </p:nvSpPr>
        <p:spPr/>
        <p:txBody>
          <a:bodyPr/>
          <a:lstStyle/>
          <a:p>
            <a:pPr marL="114300" indent="0">
              <a:buNone/>
            </a:pPr>
            <a:endParaRPr lang="en-ID" dirty="0"/>
          </a:p>
        </p:txBody>
      </p:sp>
      <p:pic>
        <p:nvPicPr>
          <p:cNvPr id="5" name="Picture 4">
            <a:extLst>
              <a:ext uri="{FF2B5EF4-FFF2-40B4-BE49-F238E27FC236}">
                <a16:creationId xmlns:a16="http://schemas.microsoft.com/office/drawing/2014/main" id="{0F0A9EB4-2B08-13FB-D00D-5DC1787C9523}"/>
              </a:ext>
            </a:extLst>
          </p:cNvPr>
          <p:cNvPicPr>
            <a:picLocks noChangeAspect="1"/>
          </p:cNvPicPr>
          <p:nvPr/>
        </p:nvPicPr>
        <p:blipFill>
          <a:blip r:embed="rId2"/>
          <a:stretch>
            <a:fillRect/>
          </a:stretch>
        </p:blipFill>
        <p:spPr>
          <a:xfrm>
            <a:off x="291504" y="1152475"/>
            <a:ext cx="8540796" cy="2228034"/>
          </a:xfrm>
          <a:prstGeom prst="rect">
            <a:avLst/>
          </a:prstGeom>
        </p:spPr>
      </p:pic>
      <p:graphicFrame>
        <p:nvGraphicFramePr>
          <p:cNvPr id="6" name="Table 5">
            <a:extLst>
              <a:ext uri="{FF2B5EF4-FFF2-40B4-BE49-F238E27FC236}">
                <a16:creationId xmlns:a16="http://schemas.microsoft.com/office/drawing/2014/main" id="{5268CC6E-0425-EEA1-F352-2E3C745F9987}"/>
              </a:ext>
            </a:extLst>
          </p:cNvPr>
          <p:cNvGraphicFramePr>
            <a:graphicFrameLocks noGrp="1"/>
          </p:cNvGraphicFramePr>
          <p:nvPr>
            <p:extLst>
              <p:ext uri="{D42A27DB-BD31-4B8C-83A1-F6EECF244321}">
                <p14:modId xmlns:p14="http://schemas.microsoft.com/office/powerpoint/2010/main" val="3082382342"/>
              </p:ext>
            </p:extLst>
          </p:nvPr>
        </p:nvGraphicFramePr>
        <p:xfrm>
          <a:off x="311699" y="3620185"/>
          <a:ext cx="8520600" cy="1051560"/>
        </p:xfrm>
        <a:graphic>
          <a:graphicData uri="http://schemas.openxmlformats.org/drawingml/2006/table">
            <a:tbl>
              <a:tblPr firstRow="1" bandRow="1">
                <a:tableStyleId>{5940675A-B579-460E-94D1-54222C63F5DA}</a:tableStyleId>
              </a:tblPr>
              <a:tblGrid>
                <a:gridCol w="4260300">
                  <a:extLst>
                    <a:ext uri="{9D8B030D-6E8A-4147-A177-3AD203B41FA5}">
                      <a16:colId xmlns:a16="http://schemas.microsoft.com/office/drawing/2014/main" val="861149209"/>
                    </a:ext>
                  </a:extLst>
                </a:gridCol>
                <a:gridCol w="4260300">
                  <a:extLst>
                    <a:ext uri="{9D8B030D-6E8A-4147-A177-3AD203B41FA5}">
                      <a16:colId xmlns:a16="http://schemas.microsoft.com/office/drawing/2014/main" val="3665423444"/>
                    </a:ext>
                  </a:extLst>
                </a:gridCol>
              </a:tblGrid>
              <a:tr h="948690">
                <a:tc>
                  <a:txBody>
                    <a:bodyPr/>
                    <a:lstStyle/>
                    <a:p>
                      <a:pPr marL="171450" indent="-171450" algn="just">
                        <a:buFont typeface="Arial" panose="020B0604020202020204" pitchFamily="34" charset="0"/>
                        <a:buChar char="•"/>
                      </a:pPr>
                      <a:r>
                        <a:rPr lang="en-ID" sz="900" b="0" i="0" u="none" strike="noStrike" cap="none" dirty="0">
                          <a:solidFill>
                            <a:schemeClr val="tx1"/>
                          </a:solidFill>
                          <a:effectLst/>
                          <a:latin typeface="+mn-lt"/>
                          <a:ea typeface="+mn-ea"/>
                          <a:cs typeface="+mn-cs"/>
                          <a:sym typeface="Arial"/>
                        </a:rPr>
                        <a:t>Customer </a:t>
                      </a:r>
                      <a:r>
                        <a:rPr lang="en-ID" sz="900" b="0" i="0" u="none" strike="noStrike" cap="none" dirty="0" err="1">
                          <a:solidFill>
                            <a:schemeClr val="tx1"/>
                          </a:solidFill>
                          <a:effectLst/>
                          <a:latin typeface="+mn-lt"/>
                          <a:ea typeface="+mn-ea"/>
                          <a:cs typeface="+mn-cs"/>
                          <a:sym typeface="Arial"/>
                        </a:rPr>
                        <a:t>usia</a:t>
                      </a:r>
                      <a:r>
                        <a:rPr lang="en-ID" sz="900" b="0" i="0" u="none" strike="noStrike" cap="none" dirty="0">
                          <a:solidFill>
                            <a:schemeClr val="tx1"/>
                          </a:solidFill>
                          <a:effectLst/>
                          <a:latin typeface="+mn-lt"/>
                          <a:ea typeface="+mn-ea"/>
                          <a:cs typeface="+mn-cs"/>
                          <a:sym typeface="Arial"/>
                        </a:rPr>
                        <a:t> &lt;30 </a:t>
                      </a:r>
                      <a:r>
                        <a:rPr lang="en-ID" sz="900" b="0" i="0" u="none" strike="noStrike" cap="none" dirty="0" err="1">
                          <a:solidFill>
                            <a:schemeClr val="tx1"/>
                          </a:solidFill>
                          <a:effectLst/>
                          <a:latin typeface="+mn-lt"/>
                          <a:ea typeface="+mn-ea"/>
                          <a:cs typeface="+mn-cs"/>
                          <a:sym typeface="Arial"/>
                        </a:rPr>
                        <a:t>menunjukkan</a:t>
                      </a:r>
                      <a:r>
                        <a:rPr lang="en-ID" sz="900" b="0" i="0" u="none" strike="noStrike" cap="none" dirty="0">
                          <a:solidFill>
                            <a:schemeClr val="tx1"/>
                          </a:solidFill>
                          <a:effectLst/>
                          <a:latin typeface="+mn-lt"/>
                          <a:ea typeface="+mn-ea"/>
                          <a:cs typeface="+mn-cs"/>
                          <a:sym typeface="Arial"/>
                        </a:rPr>
                        <a:t> conversion rate </a:t>
                      </a:r>
                      <a:r>
                        <a:rPr lang="en-ID" sz="900" b="0" i="0" u="none" strike="noStrike" cap="none" dirty="0" err="1">
                          <a:solidFill>
                            <a:schemeClr val="tx1"/>
                          </a:solidFill>
                          <a:effectLst/>
                          <a:latin typeface="+mn-lt"/>
                          <a:ea typeface="+mn-ea"/>
                          <a:cs typeface="+mn-cs"/>
                          <a:sym typeface="Arial"/>
                        </a:rPr>
                        <a:t>lebih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tinggi</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dibanding</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semua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kelompok</a:t>
                      </a:r>
                      <a:r>
                        <a:rPr lang="en-ID" sz="900" b="0" i="0" u="none" strike="noStrike" cap="none" dirty="0">
                          <a:solidFill>
                            <a:schemeClr val="tx1"/>
                          </a:solidFill>
                          <a:effectLst/>
                          <a:latin typeface="+mn-lt"/>
                          <a:ea typeface="+mn-ea"/>
                          <a:cs typeface="+mn-cs"/>
                          <a:sym typeface="Arial"/>
                        </a:rPr>
                        <a:t> lain.</a:t>
                      </a:r>
                    </a:p>
                    <a:p>
                      <a:pPr marL="171450" indent="-171450" algn="just">
                        <a:buFont typeface="Arial" panose="020B0604020202020204" pitchFamily="34" charset="0"/>
                        <a:buChar char="•"/>
                      </a:pPr>
                      <a:r>
                        <a:rPr lang="en-ID" sz="900" b="0" i="0" u="none" strike="noStrike" cap="none" dirty="0" err="1">
                          <a:solidFill>
                            <a:schemeClr val="tx1"/>
                          </a:solidFill>
                          <a:effectLst/>
                          <a:latin typeface="+mn-lt"/>
                          <a:ea typeface="+mn-ea"/>
                          <a:cs typeface="+mn-cs"/>
                          <a:sym typeface="Arial"/>
                        </a:rPr>
                        <a:t>Setelah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usia</a:t>
                      </a:r>
                      <a:r>
                        <a:rPr lang="en-ID" sz="900" b="0" i="0" u="none" strike="noStrike" cap="none" dirty="0">
                          <a:solidFill>
                            <a:schemeClr val="tx1"/>
                          </a:solidFill>
                          <a:effectLst/>
                          <a:latin typeface="+mn-lt"/>
                          <a:ea typeface="+mn-ea"/>
                          <a:cs typeface="+mn-cs"/>
                          <a:sym typeface="Arial"/>
                        </a:rPr>
                        <a:t> 30 </a:t>
                      </a:r>
                      <a:r>
                        <a:rPr lang="en-ID" sz="900" b="0" i="0" u="none" strike="noStrike" cap="none" dirty="0" err="1">
                          <a:solidFill>
                            <a:schemeClr val="tx1"/>
                          </a:solidFill>
                          <a:effectLst/>
                          <a:latin typeface="+mn-lt"/>
                          <a:ea typeface="+mn-ea"/>
                          <a:cs typeface="+mn-cs"/>
                          <a:sym typeface="Arial"/>
                        </a:rPr>
                        <a:t>tahun</a:t>
                      </a:r>
                      <a:r>
                        <a:rPr lang="en-ID" sz="900" b="0" i="0" u="none" strike="noStrike" cap="none" dirty="0">
                          <a:solidFill>
                            <a:schemeClr val="tx1"/>
                          </a:solidFill>
                          <a:effectLst/>
                          <a:latin typeface="+mn-lt"/>
                          <a:ea typeface="+mn-ea"/>
                          <a:cs typeface="+mn-cs"/>
                          <a:sym typeface="Arial"/>
                        </a:rPr>
                        <a:t>, conversion rate </a:t>
                      </a:r>
                      <a:r>
                        <a:rPr lang="en-ID" sz="900" b="0" i="0" u="none" strike="noStrike" cap="none" dirty="0" err="1">
                          <a:solidFill>
                            <a:schemeClr val="tx1"/>
                          </a:solidFill>
                          <a:effectLst/>
                          <a:latin typeface="+mn-lt"/>
                          <a:ea typeface="+mn-ea"/>
                          <a:cs typeface="+mn-cs"/>
                          <a:sym typeface="Arial"/>
                        </a:rPr>
                        <a:t>turun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drastis</a:t>
                      </a:r>
                      <a:r>
                        <a:rPr lang="en-ID" sz="900" b="0" i="0" u="none" strike="noStrike" cap="none" dirty="0">
                          <a:solidFill>
                            <a:schemeClr val="tx1"/>
                          </a:solidFill>
                          <a:effectLst/>
                          <a:latin typeface="+mn-lt"/>
                          <a:ea typeface="+mn-ea"/>
                          <a:cs typeface="+mn-cs"/>
                          <a:sym typeface="Arial"/>
                        </a:rPr>
                        <a:t> dan </a:t>
                      </a:r>
                      <a:r>
                        <a:rPr lang="en-ID" sz="900" b="0" i="0" u="none" strike="noStrike" cap="none" dirty="0" err="1">
                          <a:solidFill>
                            <a:schemeClr val="tx1"/>
                          </a:solidFill>
                          <a:effectLst/>
                          <a:latin typeface="+mn-lt"/>
                          <a:ea typeface="+mn-ea"/>
                          <a:cs typeface="+mn-cs"/>
                          <a:sym typeface="Arial"/>
                        </a:rPr>
                        <a:t>relatif</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stabil</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rendah</a:t>
                      </a:r>
                      <a:r>
                        <a:rPr lang="en-ID" sz="900" b="0" i="0" u="none" strike="noStrike" cap="none" dirty="0">
                          <a:solidFill>
                            <a:schemeClr val="tx1"/>
                          </a:solidFill>
                          <a:effectLst/>
                          <a:latin typeface="+mn-lt"/>
                          <a:ea typeface="+mn-ea"/>
                          <a:cs typeface="+mn-cs"/>
                          <a:sym typeface="Arial"/>
                        </a:rPr>
                        <a:t>.</a:t>
                      </a:r>
                    </a:p>
                    <a:p>
                      <a:pPr marL="171450" indent="-171450" algn="just">
                        <a:buFont typeface="Arial" panose="020B0604020202020204" pitchFamily="34" charset="0"/>
                        <a:buChar char="•"/>
                      </a:pPr>
                      <a:r>
                        <a:rPr lang="en-ID" sz="900" b="0" i="0" u="none" strike="noStrike" cap="none" dirty="0">
                          <a:solidFill>
                            <a:schemeClr val="tx1"/>
                          </a:solidFill>
                          <a:effectLst/>
                          <a:latin typeface="+mn-lt"/>
                          <a:ea typeface="+mn-ea"/>
                          <a:cs typeface="+mn-cs"/>
                          <a:sym typeface="Arial"/>
                        </a:rPr>
                        <a:t>Kesimpulan: </a:t>
                      </a:r>
                      <a:r>
                        <a:rPr lang="en-ID" sz="900" b="0" i="0" u="none" strike="noStrike" cap="none" dirty="0" err="1">
                          <a:solidFill>
                            <a:schemeClr val="tx1"/>
                          </a:solidFill>
                          <a:effectLst/>
                          <a:latin typeface="+mn-lt"/>
                          <a:ea typeface="+mn-ea"/>
                          <a:cs typeface="+mn-cs"/>
                          <a:sym typeface="Arial"/>
                        </a:rPr>
                        <a:t>ada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hubungan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signifikan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antara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umur</a:t>
                      </a:r>
                      <a:r>
                        <a:rPr lang="en-ID" sz="900" b="0" i="0" u="none" strike="noStrike" cap="none" dirty="0">
                          <a:solidFill>
                            <a:schemeClr val="tx1"/>
                          </a:solidFill>
                          <a:effectLst/>
                          <a:latin typeface="+mn-lt"/>
                          <a:ea typeface="+mn-ea"/>
                          <a:cs typeface="+mn-cs"/>
                          <a:sym typeface="Arial"/>
                        </a:rPr>
                        <a:t> dan conversion rate </a:t>
                      </a:r>
                      <a:r>
                        <a:rPr lang="en-ID" sz="900" b="0" i="0" u="none" strike="noStrike" cap="none" dirty="0" err="1">
                          <a:solidFill>
                            <a:schemeClr val="tx1"/>
                          </a:solidFill>
                          <a:effectLst/>
                          <a:latin typeface="+mn-lt"/>
                          <a:ea typeface="+mn-ea"/>
                          <a:cs typeface="+mn-cs"/>
                          <a:sym typeface="Wingdings" panose="05000000000000000000" pitchFamily="2" charset="2"/>
                        </a:rPr>
                        <a:t>dimana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semakin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muda</a:t>
                      </a:r>
                      <a:r>
                        <a:rPr lang="en-ID" sz="900" b="0" i="0" u="none" strike="noStrike" cap="none" dirty="0">
                          <a:solidFill>
                            <a:schemeClr val="tx1"/>
                          </a:solidFill>
                          <a:effectLst/>
                          <a:latin typeface="+mn-lt"/>
                          <a:ea typeface="+mn-ea"/>
                          <a:cs typeface="+mn-cs"/>
                          <a:sym typeface="Arial"/>
                        </a:rPr>
                        <a:t> customer, </a:t>
                      </a:r>
                      <a:r>
                        <a:rPr lang="en-ID" sz="900" b="0" i="0" u="none" strike="noStrike" cap="none" dirty="0" err="1">
                          <a:solidFill>
                            <a:schemeClr val="tx1"/>
                          </a:solidFill>
                          <a:effectLst/>
                          <a:latin typeface="+mn-lt"/>
                          <a:ea typeface="+mn-ea"/>
                          <a:cs typeface="+mn-cs"/>
                          <a:sym typeface="Arial"/>
                        </a:rPr>
                        <a:t>semakin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besar</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kemungkinan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mereka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merespons</a:t>
                      </a:r>
                      <a:r>
                        <a:rPr lang="en-ID" sz="900" b="0" i="0" u="none" strike="noStrike" cap="none" dirty="0">
                          <a:solidFill>
                            <a:schemeClr val="tx1"/>
                          </a:solidFill>
                          <a:effectLst/>
                          <a:latin typeface="+mn-lt"/>
                          <a:ea typeface="+mn-ea"/>
                          <a:cs typeface="+mn-cs"/>
                          <a:sym typeface="Arial"/>
                        </a:rPr>
                        <a:t> campaign.</a:t>
                      </a:r>
                    </a:p>
                    <a:p>
                      <a:pPr algn="just"/>
                      <a:endParaRPr lang="en-ID" sz="900" dirty="0"/>
                    </a:p>
                  </a:txBody>
                  <a:tcPr/>
                </a:tc>
                <a:tc>
                  <a:txBody>
                    <a:bodyPr/>
                    <a:lstStyle/>
                    <a:p>
                      <a:pPr marL="171450" indent="-171450" algn="just">
                        <a:buFont typeface="Arial" panose="020B0604020202020204" pitchFamily="34" charset="0"/>
                        <a:buChar char="•"/>
                      </a:pPr>
                      <a:r>
                        <a:rPr lang="en-ID" sz="900" b="0" i="0" u="none" strike="noStrike" cap="none" dirty="0">
                          <a:solidFill>
                            <a:schemeClr val="tx1"/>
                          </a:solidFill>
                          <a:effectLst/>
                          <a:latin typeface="+mn-lt"/>
                          <a:ea typeface="+mn-ea"/>
                          <a:cs typeface="+mn-cs"/>
                          <a:sym typeface="Arial"/>
                        </a:rPr>
                        <a:t>Customer yang Recent (</a:t>
                      </a:r>
                      <a:r>
                        <a:rPr lang="en-ID" sz="900" b="0" i="0" u="none" strike="noStrike" cap="none" dirty="0" err="1">
                          <a:solidFill>
                            <a:schemeClr val="tx1"/>
                          </a:solidFill>
                          <a:effectLst/>
                          <a:latin typeface="+mn-lt"/>
                          <a:ea typeface="+mn-ea"/>
                          <a:cs typeface="+mn-cs"/>
                          <a:sym typeface="Arial"/>
                        </a:rPr>
                        <a:t>belanja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dalam</a:t>
                      </a:r>
                      <a:r>
                        <a:rPr lang="en-ID" sz="900" b="0" i="0" u="none" strike="noStrike" cap="none" dirty="0">
                          <a:solidFill>
                            <a:schemeClr val="tx1"/>
                          </a:solidFill>
                          <a:effectLst/>
                          <a:latin typeface="+mn-lt"/>
                          <a:ea typeface="+mn-ea"/>
                          <a:cs typeface="+mn-cs"/>
                          <a:sym typeface="Arial"/>
                        </a:rPr>
                        <a:t> 30 </a:t>
                      </a:r>
                      <a:r>
                        <a:rPr lang="en-ID" sz="900" b="0" i="0" u="none" strike="noStrike" cap="none" dirty="0" err="1">
                          <a:solidFill>
                            <a:schemeClr val="tx1"/>
                          </a:solidFill>
                          <a:effectLst/>
                          <a:latin typeface="+mn-lt"/>
                          <a:ea typeface="+mn-ea"/>
                          <a:cs typeface="+mn-cs"/>
                          <a:sym typeface="Arial"/>
                        </a:rPr>
                        <a:t>hari</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terakhir</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jauh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lebih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responsif</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daripada</a:t>
                      </a:r>
                      <a:r>
                        <a:rPr lang="en-ID" sz="900" b="0" i="0" u="none" strike="noStrike" cap="none" dirty="0">
                          <a:solidFill>
                            <a:schemeClr val="tx1"/>
                          </a:solidFill>
                          <a:effectLst/>
                          <a:latin typeface="+mn-lt"/>
                          <a:ea typeface="+mn-ea"/>
                          <a:cs typeface="+mn-cs"/>
                          <a:sym typeface="Arial"/>
                        </a:rPr>
                        <a:t> yang Medium/Old.</a:t>
                      </a:r>
                    </a:p>
                    <a:p>
                      <a:pPr marL="171450" indent="-171450" algn="just">
                        <a:buFont typeface="Arial" panose="020B0604020202020204" pitchFamily="34" charset="0"/>
                        <a:buChar char="•"/>
                      </a:pPr>
                      <a:r>
                        <a:rPr lang="en-ID" sz="900" b="0" i="0" u="none" strike="noStrike" cap="none" dirty="0">
                          <a:solidFill>
                            <a:schemeClr val="tx1"/>
                          </a:solidFill>
                          <a:effectLst/>
                          <a:latin typeface="+mn-lt"/>
                          <a:ea typeface="+mn-ea"/>
                          <a:cs typeface="+mn-cs"/>
                          <a:sym typeface="Arial"/>
                        </a:rPr>
                        <a:t>Ini </a:t>
                      </a:r>
                      <a:r>
                        <a:rPr lang="en-ID" sz="900" b="0" i="0" u="none" strike="noStrike" cap="none" dirty="0" err="1">
                          <a:solidFill>
                            <a:schemeClr val="tx1"/>
                          </a:solidFill>
                          <a:effectLst/>
                          <a:latin typeface="+mn-lt"/>
                          <a:ea typeface="+mn-ea"/>
                          <a:cs typeface="+mn-cs"/>
                          <a:sym typeface="Arial"/>
                        </a:rPr>
                        <a:t>konsisten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dengan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teori</a:t>
                      </a:r>
                      <a:r>
                        <a:rPr lang="en-ID" sz="900" b="0" i="0" u="none" strike="noStrike" cap="none" dirty="0">
                          <a:solidFill>
                            <a:schemeClr val="tx1"/>
                          </a:solidFill>
                          <a:effectLst/>
                          <a:latin typeface="+mn-lt"/>
                          <a:ea typeface="+mn-ea"/>
                          <a:cs typeface="+mn-cs"/>
                          <a:sym typeface="Arial"/>
                        </a:rPr>
                        <a:t> marketing: customer </a:t>
                      </a:r>
                      <a:r>
                        <a:rPr lang="en-ID" sz="900" b="0" i="0" u="none" strike="noStrike" cap="none" dirty="0" err="1">
                          <a:solidFill>
                            <a:schemeClr val="tx1"/>
                          </a:solidFill>
                          <a:effectLst/>
                          <a:latin typeface="+mn-lt"/>
                          <a:ea typeface="+mn-ea"/>
                          <a:cs typeface="+mn-cs"/>
                          <a:sym typeface="Arial"/>
                        </a:rPr>
                        <a:t>aktif</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lebih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mudah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diaktivasi</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kembali</a:t>
                      </a:r>
                      <a:r>
                        <a:rPr lang="en-ID" sz="900" b="0" i="0" u="none" strike="noStrike" cap="none" dirty="0">
                          <a:solidFill>
                            <a:schemeClr val="tx1"/>
                          </a:solidFill>
                          <a:effectLst/>
                          <a:latin typeface="+mn-lt"/>
                          <a:ea typeface="+mn-ea"/>
                          <a:cs typeface="+mn-cs"/>
                          <a:sym typeface="Arial"/>
                        </a:rPr>
                        <a:t>.</a:t>
                      </a:r>
                    </a:p>
                    <a:p>
                      <a:pPr algn="just"/>
                      <a:endParaRPr lang="en-ID" sz="900" dirty="0"/>
                    </a:p>
                  </a:txBody>
                  <a:tcPr/>
                </a:tc>
                <a:extLst>
                  <a:ext uri="{0D108BD9-81ED-4DB2-BD59-A6C34878D82A}">
                    <a16:rowId xmlns:a16="http://schemas.microsoft.com/office/drawing/2014/main" val="432417113"/>
                  </a:ext>
                </a:extLst>
              </a:tr>
            </a:tbl>
          </a:graphicData>
        </a:graphic>
      </p:graphicFrame>
    </p:spTree>
    <p:extLst>
      <p:ext uri="{BB962C8B-B14F-4D97-AF65-F5344CB8AC3E}">
        <p14:creationId xmlns:p14="http://schemas.microsoft.com/office/powerpoint/2010/main" val="2121693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5A69-20BA-2FC8-3796-FE2D5CE6A6A5}"/>
              </a:ext>
            </a:extLst>
          </p:cNvPr>
          <p:cNvSpPr>
            <a:spLocks noGrp="1"/>
          </p:cNvSpPr>
          <p:nvPr>
            <p:ph type="title"/>
          </p:nvPr>
        </p:nvSpPr>
        <p:spPr/>
        <p:txBody>
          <a:bodyPr/>
          <a:lstStyle/>
          <a:p>
            <a:r>
              <a:rPr lang="en" b="1" dirty="0"/>
              <a:t>Conversion rate by user segment</a:t>
            </a:r>
            <a:endParaRPr lang="en-ID" dirty="0"/>
          </a:p>
        </p:txBody>
      </p:sp>
      <p:sp>
        <p:nvSpPr>
          <p:cNvPr id="3" name="Text Placeholder 2">
            <a:extLst>
              <a:ext uri="{FF2B5EF4-FFF2-40B4-BE49-F238E27FC236}">
                <a16:creationId xmlns:a16="http://schemas.microsoft.com/office/drawing/2014/main" id="{28F6B311-EA5B-BC11-D668-FE14EF4FDBFF}"/>
              </a:ext>
            </a:extLst>
          </p:cNvPr>
          <p:cNvSpPr>
            <a:spLocks noGrp="1"/>
          </p:cNvSpPr>
          <p:nvPr>
            <p:ph type="body" idx="1"/>
          </p:nvPr>
        </p:nvSpPr>
        <p:spPr/>
        <p:txBody>
          <a:bodyPr/>
          <a:lstStyle/>
          <a:p>
            <a:endParaRPr lang="en-ID" dirty="0"/>
          </a:p>
        </p:txBody>
      </p:sp>
      <p:pic>
        <p:nvPicPr>
          <p:cNvPr id="5" name="Picture 4">
            <a:extLst>
              <a:ext uri="{FF2B5EF4-FFF2-40B4-BE49-F238E27FC236}">
                <a16:creationId xmlns:a16="http://schemas.microsoft.com/office/drawing/2014/main" id="{5042221A-DE52-1A32-E26C-F4DA0AF78135}"/>
              </a:ext>
            </a:extLst>
          </p:cNvPr>
          <p:cNvPicPr>
            <a:picLocks noChangeAspect="1"/>
          </p:cNvPicPr>
          <p:nvPr/>
        </p:nvPicPr>
        <p:blipFill>
          <a:blip r:embed="rId2"/>
          <a:stretch>
            <a:fillRect/>
          </a:stretch>
        </p:blipFill>
        <p:spPr>
          <a:xfrm>
            <a:off x="311700" y="1152475"/>
            <a:ext cx="8520600" cy="2204242"/>
          </a:xfrm>
          <a:prstGeom prst="rect">
            <a:avLst/>
          </a:prstGeom>
        </p:spPr>
      </p:pic>
      <p:graphicFrame>
        <p:nvGraphicFramePr>
          <p:cNvPr id="6" name="Table 5">
            <a:extLst>
              <a:ext uri="{FF2B5EF4-FFF2-40B4-BE49-F238E27FC236}">
                <a16:creationId xmlns:a16="http://schemas.microsoft.com/office/drawing/2014/main" id="{3382EBF2-9615-1CE9-1698-237CE0870A44}"/>
              </a:ext>
            </a:extLst>
          </p:cNvPr>
          <p:cNvGraphicFramePr>
            <a:graphicFrameLocks noGrp="1"/>
          </p:cNvGraphicFramePr>
          <p:nvPr>
            <p:extLst>
              <p:ext uri="{D42A27DB-BD31-4B8C-83A1-F6EECF244321}">
                <p14:modId xmlns:p14="http://schemas.microsoft.com/office/powerpoint/2010/main" val="611901869"/>
              </p:ext>
            </p:extLst>
          </p:nvPr>
        </p:nvGraphicFramePr>
        <p:xfrm>
          <a:off x="311699" y="3620185"/>
          <a:ext cx="8520600" cy="948690"/>
        </p:xfrm>
        <a:graphic>
          <a:graphicData uri="http://schemas.openxmlformats.org/drawingml/2006/table">
            <a:tbl>
              <a:tblPr firstRow="1" bandRow="1">
                <a:tableStyleId>{5940675A-B579-460E-94D1-54222C63F5DA}</a:tableStyleId>
              </a:tblPr>
              <a:tblGrid>
                <a:gridCol w="4260300">
                  <a:extLst>
                    <a:ext uri="{9D8B030D-6E8A-4147-A177-3AD203B41FA5}">
                      <a16:colId xmlns:a16="http://schemas.microsoft.com/office/drawing/2014/main" val="861149209"/>
                    </a:ext>
                  </a:extLst>
                </a:gridCol>
                <a:gridCol w="4260300">
                  <a:extLst>
                    <a:ext uri="{9D8B030D-6E8A-4147-A177-3AD203B41FA5}">
                      <a16:colId xmlns:a16="http://schemas.microsoft.com/office/drawing/2014/main" val="3665423444"/>
                    </a:ext>
                  </a:extLst>
                </a:gridCol>
              </a:tblGrid>
              <a:tr h="948690">
                <a:tc>
                  <a:txBody>
                    <a:bodyPr/>
                    <a:lstStyle/>
                    <a:p>
                      <a:pPr marL="171450" indent="-171450" algn="just">
                        <a:buFont typeface="Arial" panose="020B0604020202020204" pitchFamily="34" charset="0"/>
                        <a:buChar char="•"/>
                      </a:pPr>
                      <a:r>
                        <a:rPr lang="en-ID" sz="900" b="0" i="0" u="none" strike="noStrike" cap="none" dirty="0" err="1">
                          <a:solidFill>
                            <a:schemeClr val="tx1"/>
                          </a:solidFill>
                          <a:effectLst/>
                          <a:latin typeface="+mn-lt"/>
                          <a:ea typeface="+mn-ea"/>
                          <a:cs typeface="+mn-cs"/>
                          <a:sym typeface="Arial"/>
                        </a:rPr>
                        <a:t>Catalog</a:t>
                      </a:r>
                      <a:r>
                        <a:rPr lang="en-ID" sz="900" b="0" i="0" u="none" strike="noStrike" cap="none" dirty="0">
                          <a:solidFill>
                            <a:schemeClr val="tx1"/>
                          </a:solidFill>
                          <a:effectLst/>
                          <a:latin typeface="+mn-lt"/>
                          <a:ea typeface="+mn-ea"/>
                          <a:cs typeface="+mn-cs"/>
                          <a:sym typeface="Arial"/>
                        </a:rPr>
                        <a:t> buyers punya conversion rate paling </a:t>
                      </a:r>
                      <a:r>
                        <a:rPr lang="en-ID" sz="900" b="0" i="0" u="none" strike="noStrike" cap="none" dirty="0" err="1">
                          <a:solidFill>
                            <a:schemeClr val="tx1"/>
                          </a:solidFill>
                          <a:effectLst/>
                          <a:latin typeface="+mn-lt"/>
                          <a:ea typeface="+mn-ea"/>
                          <a:cs typeface="+mn-cs"/>
                          <a:sym typeface="Arial"/>
                        </a:rPr>
                        <a:t>tinggi</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disusul</a:t>
                      </a:r>
                      <a:r>
                        <a:rPr lang="en-ID" sz="900" b="0" i="0" u="none" strike="noStrike" cap="none" dirty="0">
                          <a:solidFill>
                            <a:schemeClr val="tx1"/>
                          </a:solidFill>
                          <a:effectLst/>
                          <a:latin typeface="+mn-lt"/>
                          <a:ea typeface="+mn-ea"/>
                          <a:cs typeface="+mn-cs"/>
                          <a:sym typeface="Arial"/>
                        </a:rPr>
                        <a:t> Web, </a:t>
                      </a:r>
                      <a:r>
                        <a:rPr lang="en-ID" sz="900" b="0" i="0" u="none" strike="noStrike" cap="none" dirty="0" err="1">
                          <a:solidFill>
                            <a:schemeClr val="tx1"/>
                          </a:solidFill>
                          <a:effectLst/>
                          <a:latin typeface="+mn-lt"/>
                          <a:ea typeface="+mn-ea"/>
                          <a:cs typeface="+mn-cs"/>
                          <a:sym typeface="Arial"/>
                        </a:rPr>
                        <a:t>lalu</a:t>
                      </a:r>
                      <a:r>
                        <a:rPr lang="en-ID" sz="900" b="0" i="0" u="none" strike="noStrike" cap="none" dirty="0">
                          <a:solidFill>
                            <a:schemeClr val="tx1"/>
                          </a:solidFill>
                          <a:effectLst/>
                          <a:latin typeface="+mn-lt"/>
                          <a:ea typeface="+mn-ea"/>
                          <a:cs typeface="+mn-cs"/>
                          <a:sym typeface="Arial"/>
                        </a:rPr>
                        <a:t> Store paling </a:t>
                      </a:r>
                      <a:r>
                        <a:rPr lang="en-ID" sz="900" b="0" i="0" u="none" strike="noStrike" cap="none" dirty="0" err="1">
                          <a:solidFill>
                            <a:schemeClr val="tx1"/>
                          </a:solidFill>
                          <a:effectLst/>
                          <a:latin typeface="+mn-lt"/>
                          <a:ea typeface="+mn-ea"/>
                          <a:cs typeface="+mn-cs"/>
                          <a:sym typeface="Arial"/>
                        </a:rPr>
                        <a:t>rendah</a:t>
                      </a:r>
                      <a:r>
                        <a:rPr lang="en-ID" sz="900" b="0" i="0" u="none" strike="noStrike" cap="none" dirty="0">
                          <a:solidFill>
                            <a:schemeClr val="tx1"/>
                          </a:solidFill>
                          <a:effectLst/>
                          <a:latin typeface="+mn-lt"/>
                          <a:ea typeface="+mn-ea"/>
                          <a:cs typeface="+mn-cs"/>
                          <a:sym typeface="Arial"/>
                        </a:rPr>
                        <a:t>.</a:t>
                      </a:r>
                    </a:p>
                    <a:p>
                      <a:pPr marL="171450" indent="-171450" algn="just">
                        <a:buFont typeface="Arial" panose="020B0604020202020204" pitchFamily="34" charset="0"/>
                        <a:buChar char="•"/>
                      </a:pPr>
                      <a:r>
                        <a:rPr lang="en-ID" sz="900" b="0" i="0" u="none" strike="noStrike" cap="none" dirty="0" err="1">
                          <a:solidFill>
                            <a:schemeClr val="tx1"/>
                          </a:solidFill>
                          <a:effectLst/>
                          <a:latin typeface="+mn-lt"/>
                          <a:ea typeface="+mn-ea"/>
                          <a:cs typeface="+mn-cs"/>
                          <a:sym typeface="Arial"/>
                        </a:rPr>
                        <a:t>Artinya</a:t>
                      </a:r>
                      <a:r>
                        <a:rPr lang="en-ID" sz="900" b="0" i="0" u="none" strike="noStrike" cap="none" dirty="0">
                          <a:solidFill>
                            <a:schemeClr val="tx1"/>
                          </a:solidFill>
                          <a:effectLst/>
                          <a:latin typeface="+mn-lt"/>
                          <a:ea typeface="+mn-ea"/>
                          <a:cs typeface="+mn-cs"/>
                          <a:sym typeface="Arial"/>
                        </a:rPr>
                        <a:t> channel </a:t>
                      </a:r>
                      <a:r>
                        <a:rPr lang="en-ID" sz="900" b="0" i="0" u="none" strike="noStrike" cap="none" dirty="0" err="1">
                          <a:solidFill>
                            <a:schemeClr val="tx1"/>
                          </a:solidFill>
                          <a:effectLst/>
                          <a:latin typeface="+mn-lt"/>
                          <a:ea typeface="+mn-ea"/>
                          <a:cs typeface="+mn-cs"/>
                          <a:sym typeface="Arial"/>
                        </a:rPr>
                        <a:t>komunikasi</a:t>
                      </a:r>
                      <a:r>
                        <a:rPr lang="en-ID" sz="900" b="0" i="0" u="none" strike="noStrike" cap="none" dirty="0">
                          <a:solidFill>
                            <a:schemeClr val="tx1"/>
                          </a:solidFill>
                          <a:effectLst/>
                          <a:latin typeface="+mn-lt"/>
                          <a:ea typeface="+mn-ea"/>
                          <a:cs typeface="+mn-cs"/>
                          <a:sym typeface="Arial"/>
                        </a:rPr>
                        <a:t> &amp; </a:t>
                      </a:r>
                      <a:r>
                        <a:rPr lang="en-ID" sz="900" b="0" i="0" u="none" strike="noStrike" cap="none" dirty="0" err="1">
                          <a:solidFill>
                            <a:schemeClr val="tx1"/>
                          </a:solidFill>
                          <a:effectLst/>
                          <a:latin typeface="+mn-lt"/>
                          <a:ea typeface="+mn-ea"/>
                          <a:cs typeface="+mn-cs"/>
                          <a:sym typeface="Arial"/>
                        </a:rPr>
                        <a:t>promosi</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perlu</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diarahkan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lebih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kuat</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ke</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Catalog</a:t>
                      </a:r>
                      <a:r>
                        <a:rPr lang="en-ID" sz="900" b="0" i="0" u="none" strike="noStrike" cap="none" dirty="0">
                          <a:solidFill>
                            <a:schemeClr val="tx1"/>
                          </a:solidFill>
                          <a:effectLst/>
                          <a:latin typeface="+mn-lt"/>
                          <a:ea typeface="+mn-ea"/>
                          <a:cs typeface="+mn-cs"/>
                          <a:sym typeface="Arial"/>
                        </a:rPr>
                        <a:t> dan Web users.</a:t>
                      </a:r>
                      <a:endParaRPr lang="en-ID" sz="900" dirty="0"/>
                    </a:p>
                  </a:txBody>
                  <a:tcPr/>
                </a:tc>
                <a:tc>
                  <a:txBody>
                    <a:bodyPr/>
                    <a:lstStyle/>
                    <a:p>
                      <a:pPr marL="171450" indent="-171450" algn="just">
                        <a:buFont typeface="Arial" panose="020B0604020202020204" pitchFamily="34" charset="0"/>
                        <a:buChar char="•"/>
                      </a:pPr>
                      <a:r>
                        <a:rPr lang="en-ID" sz="900" b="0" i="0" u="none" strike="noStrike" cap="none" dirty="0">
                          <a:solidFill>
                            <a:schemeClr val="tx1"/>
                          </a:solidFill>
                          <a:effectLst/>
                          <a:latin typeface="+mn-lt"/>
                          <a:ea typeface="+mn-ea"/>
                          <a:cs typeface="+mn-cs"/>
                          <a:sym typeface="Arial"/>
                        </a:rPr>
                        <a:t>Ada </a:t>
                      </a:r>
                      <a:r>
                        <a:rPr lang="en-ID" sz="900" b="0" i="0" u="none" strike="noStrike" cap="none" dirty="0" err="1">
                          <a:solidFill>
                            <a:schemeClr val="tx1"/>
                          </a:solidFill>
                          <a:effectLst/>
                          <a:latin typeface="+mn-lt"/>
                          <a:ea typeface="+mn-ea"/>
                          <a:cs typeface="+mn-cs"/>
                          <a:sym typeface="Arial"/>
                        </a:rPr>
                        <a:t>tren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positif</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semakin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sering</a:t>
                      </a:r>
                      <a:r>
                        <a:rPr lang="en-ID" sz="900" b="0" i="0" u="none" strike="noStrike" cap="none" dirty="0">
                          <a:solidFill>
                            <a:schemeClr val="tx1"/>
                          </a:solidFill>
                          <a:effectLst/>
                          <a:latin typeface="+mn-lt"/>
                          <a:ea typeface="+mn-ea"/>
                          <a:cs typeface="+mn-cs"/>
                          <a:sym typeface="Arial"/>
                        </a:rPr>
                        <a:t> customer </a:t>
                      </a:r>
                      <a:r>
                        <a:rPr lang="en-ID" sz="900" b="0" i="0" u="none" strike="noStrike" cap="none" dirty="0" err="1">
                          <a:solidFill>
                            <a:schemeClr val="tx1"/>
                          </a:solidFill>
                          <a:effectLst/>
                          <a:latin typeface="+mn-lt"/>
                          <a:ea typeface="+mn-ea"/>
                          <a:cs typeface="+mn-cs"/>
                          <a:sym typeface="Arial"/>
                        </a:rPr>
                        <a:t>menerima</a:t>
                      </a:r>
                      <a:r>
                        <a:rPr lang="en-ID" sz="900" b="0" i="0" u="none" strike="noStrike" cap="none" dirty="0">
                          <a:solidFill>
                            <a:schemeClr val="tx1"/>
                          </a:solidFill>
                          <a:effectLst/>
                          <a:latin typeface="+mn-lt"/>
                          <a:ea typeface="+mn-ea"/>
                          <a:cs typeface="+mn-cs"/>
                          <a:sym typeface="Arial"/>
                        </a:rPr>
                        <a:t>/</a:t>
                      </a:r>
                      <a:r>
                        <a:rPr lang="en-ID" sz="900" b="0" i="0" u="none" strike="noStrike" cap="none" dirty="0" err="1">
                          <a:solidFill>
                            <a:schemeClr val="tx1"/>
                          </a:solidFill>
                          <a:effectLst/>
                          <a:latin typeface="+mn-lt"/>
                          <a:ea typeface="+mn-ea"/>
                          <a:cs typeface="+mn-cs"/>
                          <a:sym typeface="Arial"/>
                        </a:rPr>
                        <a:t>ikut</a:t>
                      </a:r>
                      <a:r>
                        <a:rPr lang="en-ID" sz="900" b="0" i="0" u="none" strike="noStrike" cap="none" dirty="0">
                          <a:solidFill>
                            <a:schemeClr val="tx1"/>
                          </a:solidFill>
                          <a:effectLst/>
                          <a:latin typeface="+mn-lt"/>
                          <a:ea typeface="+mn-ea"/>
                          <a:cs typeface="+mn-cs"/>
                          <a:sym typeface="Arial"/>
                        </a:rPr>
                        <a:t> campaign </a:t>
                      </a:r>
                      <a:r>
                        <a:rPr lang="en-ID" sz="900" b="0" i="0" u="none" strike="noStrike" cap="none" dirty="0" err="1">
                          <a:solidFill>
                            <a:schemeClr val="tx1"/>
                          </a:solidFill>
                          <a:effectLst/>
                          <a:latin typeface="+mn-lt"/>
                          <a:ea typeface="+mn-ea"/>
                          <a:cs typeface="+mn-cs"/>
                          <a:sym typeface="Arial"/>
                        </a:rPr>
                        <a:t>sebelumnya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semakin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besar</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kemungkinan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mereka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merespons</a:t>
                      </a:r>
                      <a:r>
                        <a:rPr lang="en-ID" sz="900" b="0" i="0" u="none" strike="noStrike" cap="none" dirty="0">
                          <a:solidFill>
                            <a:schemeClr val="tx1"/>
                          </a:solidFill>
                          <a:effectLst/>
                          <a:latin typeface="+mn-lt"/>
                          <a:ea typeface="+mn-ea"/>
                          <a:cs typeface="+mn-cs"/>
                          <a:sym typeface="Arial"/>
                        </a:rPr>
                        <a:t> campaign </a:t>
                      </a:r>
                      <a:r>
                        <a:rPr lang="en-ID" sz="900" b="0" i="0" u="none" strike="noStrike" cap="none" dirty="0" err="1">
                          <a:solidFill>
                            <a:schemeClr val="tx1"/>
                          </a:solidFill>
                          <a:effectLst/>
                          <a:latin typeface="+mn-lt"/>
                          <a:ea typeface="+mn-ea"/>
                          <a:cs typeface="+mn-cs"/>
                          <a:sym typeface="Arial"/>
                        </a:rPr>
                        <a:t>selanjutnya</a:t>
                      </a:r>
                      <a:r>
                        <a:rPr lang="en-ID" sz="900" b="0" i="0" u="none" strike="noStrike" cap="none" dirty="0">
                          <a:solidFill>
                            <a:schemeClr val="tx1"/>
                          </a:solidFill>
                          <a:effectLst/>
                          <a:latin typeface="+mn-lt"/>
                          <a:ea typeface="+mn-ea"/>
                          <a:cs typeface="+mn-cs"/>
                          <a:sym typeface="Arial"/>
                        </a:rPr>
                        <a:t>.</a:t>
                      </a:r>
                    </a:p>
                    <a:p>
                      <a:pPr marL="171450" indent="-171450" algn="just">
                        <a:buFont typeface="Arial" panose="020B0604020202020204" pitchFamily="34" charset="0"/>
                        <a:buChar char="•"/>
                      </a:pPr>
                      <a:r>
                        <a:rPr lang="en-ID" sz="900" b="0" i="0" u="none" strike="noStrike" cap="none" dirty="0">
                          <a:solidFill>
                            <a:schemeClr val="tx1"/>
                          </a:solidFill>
                          <a:effectLst/>
                          <a:latin typeface="+mn-lt"/>
                          <a:ea typeface="+mn-ea"/>
                          <a:cs typeface="+mn-cs"/>
                          <a:sym typeface="Arial"/>
                        </a:rPr>
                        <a:t>Customer yang </a:t>
                      </a:r>
                      <a:r>
                        <a:rPr lang="en-ID" sz="900" b="0" i="0" u="none" strike="noStrike" cap="none" dirty="0" err="1">
                          <a:solidFill>
                            <a:schemeClr val="tx1"/>
                          </a:solidFill>
                          <a:effectLst/>
                          <a:latin typeface="+mn-lt"/>
                          <a:ea typeface="+mn-ea"/>
                          <a:cs typeface="+mn-cs"/>
                          <a:sym typeface="Arial"/>
                        </a:rPr>
                        <a:t>sudah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pernah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ikut</a:t>
                      </a:r>
                      <a:r>
                        <a:rPr lang="en-ID" sz="900" b="0" i="0" u="none" strike="noStrike" cap="none" dirty="0">
                          <a:solidFill>
                            <a:schemeClr val="tx1"/>
                          </a:solidFill>
                          <a:effectLst/>
                          <a:latin typeface="+mn-lt"/>
                          <a:ea typeface="+mn-ea"/>
                          <a:cs typeface="+mn-cs"/>
                          <a:sym typeface="Arial"/>
                        </a:rPr>
                        <a:t> 3–4 campaign </a:t>
                      </a:r>
                      <a:r>
                        <a:rPr lang="en-ID" sz="900" b="0" i="0" u="none" strike="noStrike" cap="none" dirty="0" err="1">
                          <a:solidFill>
                            <a:schemeClr val="tx1"/>
                          </a:solidFill>
                          <a:effectLst/>
                          <a:latin typeface="+mn-lt"/>
                          <a:ea typeface="+mn-ea"/>
                          <a:cs typeface="+mn-cs"/>
                          <a:sym typeface="Arial"/>
                        </a:rPr>
                        <a:t>sebelumnya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adalah</a:t>
                      </a:r>
                      <a:r>
                        <a:rPr lang="en-ID" sz="900" b="0" i="0" u="none" strike="noStrike" cap="none" dirty="0">
                          <a:solidFill>
                            <a:schemeClr val="tx1"/>
                          </a:solidFill>
                          <a:effectLst/>
                          <a:latin typeface="+mn-lt"/>
                          <a:ea typeface="+mn-ea"/>
                          <a:cs typeface="+mn-cs"/>
                          <a:sym typeface="Arial"/>
                        </a:rPr>
                        <a:t> target </a:t>
                      </a:r>
                      <a:r>
                        <a:rPr lang="en-ID" sz="900" b="0" i="0" u="none" strike="noStrike" cap="none" dirty="0" err="1">
                          <a:solidFill>
                            <a:schemeClr val="tx1"/>
                          </a:solidFill>
                          <a:effectLst/>
                          <a:latin typeface="+mn-lt"/>
                          <a:ea typeface="+mn-ea"/>
                          <a:cs typeface="+mn-cs"/>
                          <a:sym typeface="Arial"/>
                        </a:rPr>
                        <a:t>terbaik</a:t>
                      </a:r>
                      <a:r>
                        <a:rPr lang="en-ID" sz="900" b="0" i="0" u="none" strike="noStrike" cap="none" dirty="0">
                          <a:solidFill>
                            <a:schemeClr val="tx1"/>
                          </a:solidFill>
                          <a:effectLst/>
                          <a:latin typeface="+mn-lt"/>
                          <a:ea typeface="+mn-ea"/>
                          <a:cs typeface="+mn-cs"/>
                          <a:sym typeface="Arial"/>
                        </a:rPr>
                        <a:t>.</a:t>
                      </a:r>
                      <a:endParaRPr lang="en-ID" sz="900" dirty="0"/>
                    </a:p>
                  </a:txBody>
                  <a:tcPr/>
                </a:tc>
                <a:extLst>
                  <a:ext uri="{0D108BD9-81ED-4DB2-BD59-A6C34878D82A}">
                    <a16:rowId xmlns:a16="http://schemas.microsoft.com/office/drawing/2014/main" val="432417113"/>
                  </a:ext>
                </a:extLst>
              </a:tr>
            </a:tbl>
          </a:graphicData>
        </a:graphic>
      </p:graphicFrame>
    </p:spTree>
    <p:extLst>
      <p:ext uri="{BB962C8B-B14F-4D97-AF65-F5344CB8AC3E}">
        <p14:creationId xmlns:p14="http://schemas.microsoft.com/office/powerpoint/2010/main" val="944842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39203-68F6-091F-AE48-1C4BE1551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EEE48-81A5-BFA9-6D71-113C47DD114F}"/>
              </a:ext>
            </a:extLst>
          </p:cNvPr>
          <p:cNvSpPr>
            <a:spLocks noGrp="1"/>
          </p:cNvSpPr>
          <p:nvPr>
            <p:ph type="title"/>
          </p:nvPr>
        </p:nvSpPr>
        <p:spPr/>
        <p:txBody>
          <a:bodyPr/>
          <a:lstStyle/>
          <a:p>
            <a:r>
              <a:rPr lang="en" b="1" dirty="0"/>
              <a:t>Conversion rate by user segment</a:t>
            </a:r>
            <a:endParaRPr lang="en-ID" dirty="0"/>
          </a:p>
        </p:txBody>
      </p:sp>
      <p:sp>
        <p:nvSpPr>
          <p:cNvPr id="3" name="Text Placeholder 2">
            <a:extLst>
              <a:ext uri="{FF2B5EF4-FFF2-40B4-BE49-F238E27FC236}">
                <a16:creationId xmlns:a16="http://schemas.microsoft.com/office/drawing/2014/main" id="{4679890B-CBEA-E680-7350-1AA5055F32BE}"/>
              </a:ext>
            </a:extLst>
          </p:cNvPr>
          <p:cNvSpPr>
            <a:spLocks noGrp="1"/>
          </p:cNvSpPr>
          <p:nvPr>
            <p:ph type="body" idx="1"/>
          </p:nvPr>
        </p:nvSpPr>
        <p:spPr/>
        <p:txBody>
          <a:bodyPr/>
          <a:lstStyle/>
          <a:p>
            <a:pPr marL="114300" indent="0">
              <a:buNone/>
            </a:pPr>
            <a:endParaRPr lang="en-ID" dirty="0"/>
          </a:p>
        </p:txBody>
      </p:sp>
      <p:pic>
        <p:nvPicPr>
          <p:cNvPr id="6" name="Picture 5">
            <a:extLst>
              <a:ext uri="{FF2B5EF4-FFF2-40B4-BE49-F238E27FC236}">
                <a16:creationId xmlns:a16="http://schemas.microsoft.com/office/drawing/2014/main" id="{D0AF2044-2040-1892-C68E-39C61C09095C}"/>
              </a:ext>
            </a:extLst>
          </p:cNvPr>
          <p:cNvPicPr>
            <a:picLocks noChangeAspect="1"/>
          </p:cNvPicPr>
          <p:nvPr/>
        </p:nvPicPr>
        <p:blipFill>
          <a:blip r:embed="rId2"/>
          <a:stretch>
            <a:fillRect/>
          </a:stretch>
        </p:blipFill>
        <p:spPr>
          <a:xfrm>
            <a:off x="311701" y="1152475"/>
            <a:ext cx="4260299" cy="2221127"/>
          </a:xfrm>
          <a:prstGeom prst="rect">
            <a:avLst/>
          </a:prstGeom>
        </p:spPr>
      </p:pic>
      <p:graphicFrame>
        <p:nvGraphicFramePr>
          <p:cNvPr id="7" name="Table 6">
            <a:extLst>
              <a:ext uri="{FF2B5EF4-FFF2-40B4-BE49-F238E27FC236}">
                <a16:creationId xmlns:a16="http://schemas.microsoft.com/office/drawing/2014/main" id="{32FF579F-0868-F11A-B741-310607FA8E2D}"/>
              </a:ext>
            </a:extLst>
          </p:cNvPr>
          <p:cNvGraphicFramePr>
            <a:graphicFrameLocks noGrp="1"/>
          </p:cNvGraphicFramePr>
          <p:nvPr>
            <p:extLst>
              <p:ext uri="{D42A27DB-BD31-4B8C-83A1-F6EECF244321}">
                <p14:modId xmlns:p14="http://schemas.microsoft.com/office/powerpoint/2010/main" val="994624817"/>
              </p:ext>
            </p:extLst>
          </p:nvPr>
        </p:nvGraphicFramePr>
        <p:xfrm>
          <a:off x="311699" y="3620185"/>
          <a:ext cx="4260300" cy="948690"/>
        </p:xfrm>
        <a:graphic>
          <a:graphicData uri="http://schemas.openxmlformats.org/drawingml/2006/table">
            <a:tbl>
              <a:tblPr firstRow="1" bandRow="1">
                <a:tableStyleId>{5940675A-B579-460E-94D1-54222C63F5DA}</a:tableStyleId>
              </a:tblPr>
              <a:tblGrid>
                <a:gridCol w="4260300">
                  <a:extLst>
                    <a:ext uri="{9D8B030D-6E8A-4147-A177-3AD203B41FA5}">
                      <a16:colId xmlns:a16="http://schemas.microsoft.com/office/drawing/2014/main" val="861149209"/>
                    </a:ext>
                  </a:extLst>
                </a:gridCol>
              </a:tblGrid>
              <a:tr h="948690">
                <a:tc>
                  <a:txBody>
                    <a:bodyPr/>
                    <a:lstStyle/>
                    <a:p>
                      <a:pPr marL="171450" indent="-171450" algn="just">
                        <a:buFont typeface="Arial" panose="020B0604020202020204" pitchFamily="34" charset="0"/>
                        <a:buChar char="•"/>
                      </a:pPr>
                      <a:r>
                        <a:rPr lang="en-ID" sz="900" b="0" i="0" u="none" strike="noStrike" cap="none" dirty="0">
                          <a:solidFill>
                            <a:schemeClr val="tx1"/>
                          </a:solidFill>
                          <a:effectLst/>
                          <a:latin typeface="+mn-lt"/>
                          <a:ea typeface="+mn-ea"/>
                          <a:cs typeface="+mn-cs"/>
                          <a:sym typeface="Arial"/>
                        </a:rPr>
                        <a:t>Conversion rate </a:t>
                      </a:r>
                      <a:r>
                        <a:rPr lang="en-ID" sz="900" b="0" i="0" u="none" strike="noStrike" cap="none" dirty="0" err="1">
                          <a:solidFill>
                            <a:schemeClr val="tx1"/>
                          </a:solidFill>
                          <a:effectLst/>
                          <a:latin typeface="+mn-lt"/>
                          <a:ea typeface="+mn-ea"/>
                          <a:cs typeface="+mn-cs"/>
                          <a:sym typeface="Arial"/>
                        </a:rPr>
                        <a:t>tertinggi</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ada</a:t>
                      </a:r>
                      <a:r>
                        <a:rPr lang="en-ID" sz="900" b="0" i="0" u="none" strike="noStrike" cap="none" dirty="0">
                          <a:solidFill>
                            <a:schemeClr val="tx1"/>
                          </a:solidFill>
                          <a:effectLst/>
                          <a:latin typeface="+mn-lt"/>
                          <a:ea typeface="+mn-ea"/>
                          <a:cs typeface="+mn-cs"/>
                          <a:sym typeface="Arial"/>
                        </a:rPr>
                        <a:t> pada single customer (Family Size = 1).</a:t>
                      </a:r>
                    </a:p>
                    <a:p>
                      <a:pPr marL="171450" indent="-171450" algn="just">
                        <a:buFont typeface="Arial" panose="020B0604020202020204" pitchFamily="34" charset="0"/>
                        <a:buChar char="•"/>
                      </a:pPr>
                      <a:r>
                        <a:rPr lang="en-ID" sz="900" b="0" i="0" u="none" strike="noStrike" cap="none" dirty="0" err="1">
                          <a:solidFill>
                            <a:schemeClr val="tx1"/>
                          </a:solidFill>
                          <a:effectLst/>
                          <a:latin typeface="+mn-lt"/>
                          <a:ea typeface="+mn-ea"/>
                          <a:cs typeface="+mn-cs"/>
                          <a:sym typeface="Arial"/>
                        </a:rPr>
                        <a:t>Semakin</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besar</a:t>
                      </a:r>
                      <a:r>
                        <a:rPr lang="en-ID" sz="900" b="0" i="0" u="none" strike="noStrike" cap="none" dirty="0">
                          <a:solidFill>
                            <a:schemeClr val="tx1"/>
                          </a:solidFill>
                          <a:effectLst/>
                          <a:latin typeface="+mn-lt"/>
                          <a:ea typeface="+mn-ea"/>
                          <a:cs typeface="+mn-cs"/>
                          <a:sym typeface="Arial"/>
                        </a:rPr>
                        <a:t> family size, </a:t>
                      </a:r>
                      <a:r>
                        <a:rPr lang="en-ID" sz="900" b="0" i="0" u="none" strike="noStrike" cap="none" dirty="0" err="1">
                          <a:solidFill>
                            <a:schemeClr val="tx1"/>
                          </a:solidFill>
                          <a:effectLst/>
                          <a:latin typeface="+mn-lt"/>
                          <a:ea typeface="+mn-ea"/>
                          <a:cs typeface="+mn-cs"/>
                          <a:sym typeface="Arial"/>
                        </a:rPr>
                        <a:t>cenderung</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lebih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rendah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respons</a:t>
                      </a:r>
                      <a:r>
                        <a:rPr lang="en-ID" sz="900" b="0" i="0" u="none" strike="noStrike" cap="none" dirty="0">
                          <a:solidFill>
                            <a:schemeClr val="tx1"/>
                          </a:solidFill>
                          <a:effectLst/>
                          <a:latin typeface="+mn-lt"/>
                          <a:ea typeface="+mn-ea"/>
                          <a:cs typeface="+mn-cs"/>
                          <a:sym typeface="Arial"/>
                        </a:rPr>
                        <a:t> campaign.</a:t>
                      </a:r>
                    </a:p>
                    <a:p>
                      <a:pPr marL="171450" indent="-171450" algn="just">
                        <a:buFont typeface="Arial" panose="020B0604020202020204" pitchFamily="34" charset="0"/>
                        <a:buChar char="•"/>
                      </a:pPr>
                      <a:r>
                        <a:rPr lang="en-ID" sz="900" b="0" i="0" u="none" strike="noStrike" cap="none" dirty="0">
                          <a:solidFill>
                            <a:schemeClr val="tx1"/>
                          </a:solidFill>
                          <a:effectLst/>
                          <a:latin typeface="+mn-lt"/>
                          <a:ea typeface="+mn-ea"/>
                          <a:cs typeface="+mn-cs"/>
                          <a:sym typeface="Arial"/>
                        </a:rPr>
                        <a:t>Ini </a:t>
                      </a:r>
                      <a:r>
                        <a:rPr lang="en-ID" sz="900" b="0" i="0" u="none" strike="noStrike" cap="none" dirty="0" err="1">
                          <a:solidFill>
                            <a:schemeClr val="tx1"/>
                          </a:solidFill>
                          <a:effectLst/>
                          <a:latin typeface="+mn-lt"/>
                          <a:ea typeface="+mn-ea"/>
                          <a:cs typeface="+mn-cs"/>
                          <a:sym typeface="Arial"/>
                        </a:rPr>
                        <a:t>bisa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jadi</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karena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rumah</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tangga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besar</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lebih</a:t>
                      </a:r>
                      <a:r>
                        <a:rPr lang="en-ID" sz="900" b="0" i="0" u="none" strike="noStrike" cap="none" dirty="0">
                          <a:solidFill>
                            <a:schemeClr val="tx1"/>
                          </a:solidFill>
                          <a:effectLst/>
                          <a:latin typeface="+mn-lt"/>
                          <a:ea typeface="+mn-ea"/>
                          <a:cs typeface="+mn-cs"/>
                          <a:sym typeface="Arial"/>
                        </a:rPr>
                        <a:t> price-sensitive </a:t>
                      </a:r>
                      <a:r>
                        <a:rPr lang="en-ID" sz="900" b="0" i="0" u="none" strike="noStrike" cap="none" dirty="0" err="1">
                          <a:solidFill>
                            <a:schemeClr val="tx1"/>
                          </a:solidFill>
                          <a:effectLst/>
                          <a:latin typeface="+mn-lt"/>
                          <a:ea typeface="+mn-ea"/>
                          <a:cs typeface="+mn-cs"/>
                          <a:sym typeface="Arial"/>
                        </a:rPr>
                        <a:t>atau</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prioritas</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belanja</a:t>
                      </a:r>
                      <a:r>
                        <a:rPr lang="en-ID" sz="900" b="0" i="0" u="none" strike="noStrike" cap="none" dirty="0">
                          <a:solidFill>
                            <a:schemeClr val="tx1"/>
                          </a:solidFill>
                          <a:effectLst/>
                          <a:latin typeface="+mn-lt"/>
                          <a:ea typeface="+mn-ea"/>
                          <a:cs typeface="+mn-cs"/>
                          <a:sym typeface="Arial"/>
                        </a:rPr>
                        <a:t> </a:t>
                      </a:r>
                      <a:r>
                        <a:rPr lang="en-ID" sz="900" b="0" i="0" u="none" strike="noStrike" cap="none" dirty="0" err="1">
                          <a:solidFill>
                            <a:schemeClr val="tx1"/>
                          </a:solidFill>
                          <a:effectLst/>
                          <a:latin typeface="+mn-lt"/>
                          <a:ea typeface="+mn-ea"/>
                          <a:cs typeface="+mn-cs"/>
                          <a:sym typeface="Arial"/>
                        </a:rPr>
                        <a:t>berbeda</a:t>
                      </a:r>
                      <a:r>
                        <a:rPr lang="en-ID" sz="900" b="0" i="0" u="none" strike="noStrike" cap="none" dirty="0">
                          <a:solidFill>
                            <a:schemeClr val="tx1"/>
                          </a:solidFill>
                          <a:effectLst/>
                          <a:latin typeface="+mn-lt"/>
                          <a:ea typeface="+mn-ea"/>
                          <a:cs typeface="+mn-cs"/>
                          <a:sym typeface="Arial"/>
                        </a:rPr>
                        <a:t>.</a:t>
                      </a:r>
                      <a:endParaRPr lang="en-ID" sz="900" dirty="0"/>
                    </a:p>
                  </a:txBody>
                  <a:tcPr/>
                </a:tc>
                <a:extLst>
                  <a:ext uri="{0D108BD9-81ED-4DB2-BD59-A6C34878D82A}">
                    <a16:rowId xmlns:a16="http://schemas.microsoft.com/office/drawing/2014/main" val="432417113"/>
                  </a:ext>
                </a:extLst>
              </a:tr>
            </a:tbl>
          </a:graphicData>
        </a:graphic>
      </p:graphicFrame>
      <p:cxnSp>
        <p:nvCxnSpPr>
          <p:cNvPr id="9" name="Straight Connector 8">
            <a:extLst>
              <a:ext uri="{FF2B5EF4-FFF2-40B4-BE49-F238E27FC236}">
                <a16:creationId xmlns:a16="http://schemas.microsoft.com/office/drawing/2014/main" id="{42D27912-CE80-FAB9-D4AD-AB345613ABAB}"/>
              </a:ext>
            </a:extLst>
          </p:cNvPr>
          <p:cNvCxnSpPr>
            <a:cxnSpLocks/>
          </p:cNvCxnSpPr>
          <p:nvPr/>
        </p:nvCxnSpPr>
        <p:spPr>
          <a:xfrm>
            <a:off x="4724400" y="616527"/>
            <a:ext cx="0" cy="4378037"/>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11" name="Table 10">
            <a:extLst>
              <a:ext uri="{FF2B5EF4-FFF2-40B4-BE49-F238E27FC236}">
                <a16:creationId xmlns:a16="http://schemas.microsoft.com/office/drawing/2014/main" id="{37AAFB89-2EF5-0DCE-F0CA-D5C6BCC7C9AB}"/>
              </a:ext>
            </a:extLst>
          </p:cNvPr>
          <p:cNvGraphicFramePr>
            <a:graphicFrameLocks noGrp="1"/>
          </p:cNvGraphicFramePr>
          <p:nvPr>
            <p:extLst>
              <p:ext uri="{D42A27DB-BD31-4B8C-83A1-F6EECF244321}">
                <p14:modId xmlns:p14="http://schemas.microsoft.com/office/powerpoint/2010/main" val="223916935"/>
              </p:ext>
            </p:extLst>
          </p:nvPr>
        </p:nvGraphicFramePr>
        <p:xfrm>
          <a:off x="4883741" y="1469385"/>
          <a:ext cx="3948555" cy="2672319"/>
        </p:xfrm>
        <a:graphic>
          <a:graphicData uri="http://schemas.openxmlformats.org/drawingml/2006/table">
            <a:tbl>
              <a:tblPr firstRow="1" bandRow="1">
                <a:tableStyleId>{5940675A-B579-460E-94D1-54222C63F5DA}</a:tableStyleId>
              </a:tblPr>
              <a:tblGrid>
                <a:gridCol w="3948555">
                  <a:extLst>
                    <a:ext uri="{9D8B030D-6E8A-4147-A177-3AD203B41FA5}">
                      <a16:colId xmlns:a16="http://schemas.microsoft.com/office/drawing/2014/main" val="890293279"/>
                    </a:ext>
                  </a:extLst>
                </a:gridCol>
              </a:tblGrid>
              <a:tr h="194873">
                <a:tc>
                  <a:txBody>
                    <a:bodyPr/>
                    <a:lstStyle/>
                    <a:p>
                      <a:pPr algn="just"/>
                      <a:r>
                        <a:rPr lang="en-US" sz="900" b="1" dirty="0">
                          <a:solidFill>
                            <a:schemeClr val="bg1"/>
                          </a:solidFill>
                        </a:rPr>
                        <a:t>Kesimpulan Utama</a:t>
                      </a:r>
                      <a:endParaRPr lang="en-ID" sz="900" b="1" dirty="0">
                        <a:solidFill>
                          <a:schemeClr val="bg1"/>
                        </a:solidFill>
                      </a:endParaRPr>
                    </a:p>
                  </a:txBody>
                  <a:tcPr>
                    <a:solidFill>
                      <a:srgbClr val="019FAB"/>
                    </a:solidFill>
                  </a:tcPr>
                </a:tc>
                <a:extLst>
                  <a:ext uri="{0D108BD9-81ED-4DB2-BD59-A6C34878D82A}">
                    <a16:rowId xmlns:a16="http://schemas.microsoft.com/office/drawing/2014/main" val="214172309"/>
                  </a:ext>
                </a:extLst>
              </a:tr>
              <a:tr h="753699">
                <a:tc>
                  <a:txBody>
                    <a:bodyPr/>
                    <a:lstStyle/>
                    <a:p>
                      <a:pPr marL="285750" indent="-285750" algn="just">
                        <a:buFont typeface="Arial" panose="020B0604020202020204" pitchFamily="34" charset="0"/>
                        <a:buChar char="•"/>
                      </a:pPr>
                      <a:r>
                        <a:rPr lang="en-ID" sz="900" dirty="0" err="1"/>
                        <a:t>Umur</a:t>
                      </a:r>
                      <a:r>
                        <a:rPr lang="en-ID" sz="900" dirty="0"/>
                        <a:t> &lt;30 </a:t>
                      </a:r>
                      <a:r>
                        <a:rPr lang="en-ID" sz="900" dirty="0" err="1"/>
                        <a:t>adalah</a:t>
                      </a:r>
                      <a:r>
                        <a:rPr lang="en-ID" sz="900" dirty="0"/>
                        <a:t> </a:t>
                      </a:r>
                      <a:r>
                        <a:rPr lang="en-ID" sz="900" dirty="0" err="1"/>
                        <a:t>faktor</a:t>
                      </a:r>
                      <a:r>
                        <a:rPr lang="en-ID" sz="900" dirty="0"/>
                        <a:t> </a:t>
                      </a:r>
                      <a:r>
                        <a:rPr lang="en-ID" sz="900" dirty="0" err="1"/>
                        <a:t>signifikan</a:t>
                      </a:r>
                      <a:r>
                        <a:rPr lang="en-ID" sz="900" dirty="0"/>
                        <a:t>: customer </a:t>
                      </a:r>
                      <a:r>
                        <a:rPr lang="en-ID" sz="900" dirty="0" err="1"/>
                        <a:t>muda</a:t>
                      </a:r>
                      <a:r>
                        <a:rPr lang="en-ID" sz="900" dirty="0"/>
                        <a:t> </a:t>
                      </a:r>
                      <a:r>
                        <a:rPr lang="en-ID" sz="900" dirty="0" err="1"/>
                        <a:t>jauh</a:t>
                      </a:r>
                      <a:r>
                        <a:rPr lang="en-ID" sz="900" dirty="0"/>
                        <a:t> </a:t>
                      </a:r>
                      <a:r>
                        <a:rPr lang="en-ID" sz="900" dirty="0" err="1"/>
                        <a:t>lebih</a:t>
                      </a:r>
                      <a:r>
                        <a:rPr lang="en-ID" sz="900" dirty="0"/>
                        <a:t> </a:t>
                      </a:r>
                      <a:r>
                        <a:rPr lang="en-ID" sz="900" dirty="0" err="1"/>
                        <a:t>responsif</a:t>
                      </a:r>
                      <a:r>
                        <a:rPr lang="en-ID" sz="900" dirty="0"/>
                        <a:t>.</a:t>
                      </a:r>
                    </a:p>
                    <a:p>
                      <a:pPr marL="285750" indent="-285750" algn="just">
                        <a:buFont typeface="Arial" panose="020B0604020202020204" pitchFamily="34" charset="0"/>
                        <a:buChar char="•"/>
                      </a:pPr>
                      <a:r>
                        <a:rPr lang="en-ID" sz="900" dirty="0"/>
                        <a:t>Selain </a:t>
                      </a:r>
                      <a:r>
                        <a:rPr lang="en-ID" sz="900" dirty="0" err="1"/>
                        <a:t>umur</a:t>
                      </a:r>
                      <a:r>
                        <a:rPr lang="en-ID" sz="900" dirty="0"/>
                        <a:t>, </a:t>
                      </a:r>
                      <a:r>
                        <a:rPr lang="en-ID" sz="900" dirty="0" err="1"/>
                        <a:t>faktor</a:t>
                      </a:r>
                      <a:r>
                        <a:rPr lang="en-ID" sz="900" dirty="0"/>
                        <a:t> </a:t>
                      </a:r>
                      <a:r>
                        <a:rPr lang="en-ID" sz="900" dirty="0" err="1"/>
                        <a:t>penting</a:t>
                      </a:r>
                      <a:r>
                        <a:rPr lang="en-ID" sz="900" dirty="0"/>
                        <a:t> lain: recent activity, </a:t>
                      </a:r>
                      <a:r>
                        <a:rPr lang="en-ID" sz="900" dirty="0" err="1"/>
                        <a:t>catalog</a:t>
                      </a:r>
                      <a:r>
                        <a:rPr lang="en-ID" sz="900" dirty="0"/>
                        <a:t>/web buyers, high loyalty, single household → </a:t>
                      </a:r>
                      <a:r>
                        <a:rPr lang="en-ID" sz="900" dirty="0" err="1"/>
                        <a:t>mereka</a:t>
                      </a:r>
                      <a:r>
                        <a:rPr lang="en-ID" sz="900" dirty="0"/>
                        <a:t> </a:t>
                      </a:r>
                      <a:r>
                        <a:rPr lang="en-ID" sz="900" dirty="0" err="1"/>
                        <a:t>adalah</a:t>
                      </a:r>
                      <a:r>
                        <a:rPr lang="en-ID" sz="900" dirty="0"/>
                        <a:t> </a:t>
                      </a:r>
                      <a:r>
                        <a:rPr lang="en-ID" sz="900" dirty="0" err="1"/>
                        <a:t>jenis</a:t>
                      </a:r>
                      <a:r>
                        <a:rPr lang="en-ID" sz="900" dirty="0"/>
                        <a:t> user paling </a:t>
                      </a:r>
                      <a:r>
                        <a:rPr lang="en-ID" sz="900" dirty="0" err="1"/>
                        <a:t>potensial</a:t>
                      </a:r>
                      <a:r>
                        <a:rPr lang="en-ID" sz="900" dirty="0"/>
                        <a:t> </a:t>
                      </a:r>
                      <a:r>
                        <a:rPr lang="en-ID" sz="900" dirty="0" err="1"/>
                        <a:t>untuk</a:t>
                      </a:r>
                      <a:r>
                        <a:rPr lang="en-ID" sz="900" dirty="0"/>
                        <a:t> </a:t>
                      </a:r>
                      <a:r>
                        <a:rPr lang="en-ID" sz="900" dirty="0" err="1"/>
                        <a:t>ditarget</a:t>
                      </a:r>
                      <a:r>
                        <a:rPr lang="en-ID" sz="900" dirty="0"/>
                        <a:t> campaign.</a:t>
                      </a:r>
                    </a:p>
                  </a:txBody>
                  <a:tcPr/>
                </a:tc>
                <a:extLst>
                  <a:ext uri="{0D108BD9-81ED-4DB2-BD59-A6C34878D82A}">
                    <a16:rowId xmlns:a16="http://schemas.microsoft.com/office/drawing/2014/main" val="3275746873"/>
                  </a:ext>
                </a:extLst>
              </a:tr>
              <a:tr h="194873">
                <a:tc>
                  <a:txBody>
                    <a:bodyPr/>
                    <a:lstStyle/>
                    <a:p>
                      <a:pPr algn="just"/>
                      <a:r>
                        <a:rPr lang="en-US" sz="900" b="1" dirty="0" err="1">
                          <a:solidFill>
                            <a:schemeClr val="bg1"/>
                          </a:solidFill>
                        </a:rPr>
                        <a:t>Rekomendasi</a:t>
                      </a:r>
                      <a:r>
                        <a:rPr lang="en-US" sz="900" b="1" dirty="0">
                          <a:solidFill>
                            <a:schemeClr val="bg1"/>
                          </a:solidFill>
                        </a:rPr>
                        <a:t> Strategi Utama</a:t>
                      </a:r>
                      <a:endParaRPr lang="en-ID" sz="900" b="1" dirty="0">
                        <a:solidFill>
                          <a:schemeClr val="bg1"/>
                        </a:solidFill>
                      </a:endParaRPr>
                    </a:p>
                  </a:txBody>
                  <a:tcPr>
                    <a:solidFill>
                      <a:srgbClr val="019FAB"/>
                    </a:solidFill>
                  </a:tcPr>
                </a:tc>
                <a:extLst>
                  <a:ext uri="{0D108BD9-81ED-4DB2-BD59-A6C34878D82A}">
                    <a16:rowId xmlns:a16="http://schemas.microsoft.com/office/drawing/2014/main" val="4095315608"/>
                  </a:ext>
                </a:extLst>
              </a:tr>
              <a:tr h="1437879">
                <a:tc>
                  <a:txBody>
                    <a:bodyPr/>
                    <a:lstStyle/>
                    <a:p>
                      <a:pPr marL="171450" indent="-171450" algn="just">
                        <a:buFont typeface="Arial" panose="020B0604020202020204" pitchFamily="34" charset="0"/>
                        <a:buChar char="•"/>
                      </a:pPr>
                      <a:r>
                        <a:rPr lang="en-ID" sz="900" dirty="0" err="1"/>
                        <a:t>Segmentasi</a:t>
                      </a:r>
                      <a:r>
                        <a:rPr lang="en-ID" sz="900" dirty="0"/>
                        <a:t> Target: </a:t>
                      </a:r>
                      <a:r>
                        <a:rPr lang="en-ID" sz="900" dirty="0" err="1"/>
                        <a:t>Utamakan</a:t>
                      </a:r>
                      <a:r>
                        <a:rPr lang="en-ID" sz="900" dirty="0"/>
                        <a:t> </a:t>
                      </a:r>
                      <a:r>
                        <a:rPr lang="en-ID" sz="900" dirty="0" err="1"/>
                        <a:t>usia</a:t>
                      </a:r>
                      <a:r>
                        <a:rPr lang="en-ID" sz="900" dirty="0"/>
                        <a:t> &lt;30, recent buyers, </a:t>
                      </a:r>
                      <a:r>
                        <a:rPr lang="en-ID" sz="900" dirty="0" err="1"/>
                        <a:t>catalog</a:t>
                      </a:r>
                      <a:r>
                        <a:rPr lang="en-ID" sz="900" dirty="0"/>
                        <a:t>/web buyers, dan high loyalty customers.</a:t>
                      </a:r>
                    </a:p>
                    <a:p>
                      <a:pPr marL="171450" indent="-171450" algn="just">
                        <a:buFont typeface="Arial" panose="020B0604020202020204" pitchFamily="34" charset="0"/>
                        <a:buChar char="•"/>
                      </a:pPr>
                      <a:r>
                        <a:rPr lang="en-ID" sz="900" dirty="0"/>
                        <a:t>Channel Strategy: </a:t>
                      </a:r>
                      <a:r>
                        <a:rPr lang="en-ID" sz="900" dirty="0" err="1"/>
                        <a:t>Dorong</a:t>
                      </a:r>
                      <a:r>
                        <a:rPr lang="en-ID" sz="900" dirty="0"/>
                        <a:t> campaign </a:t>
                      </a:r>
                      <a:r>
                        <a:rPr lang="en-ID" sz="900" dirty="0" err="1"/>
                        <a:t>melalui</a:t>
                      </a:r>
                      <a:r>
                        <a:rPr lang="en-ID" sz="900" dirty="0"/>
                        <a:t> digital &amp; </a:t>
                      </a:r>
                      <a:r>
                        <a:rPr lang="en-ID" sz="900" dirty="0" err="1"/>
                        <a:t>catalog</a:t>
                      </a:r>
                      <a:r>
                        <a:rPr lang="en-ID" sz="900" dirty="0"/>
                        <a:t> channel, </a:t>
                      </a:r>
                      <a:r>
                        <a:rPr lang="en-ID" sz="900" dirty="0" err="1"/>
                        <a:t>alokasikan</a:t>
                      </a:r>
                      <a:r>
                        <a:rPr lang="en-ID" sz="900" dirty="0"/>
                        <a:t> </a:t>
                      </a:r>
                      <a:r>
                        <a:rPr lang="en-ID" sz="900" dirty="0" err="1"/>
                        <a:t>lebih</a:t>
                      </a:r>
                      <a:r>
                        <a:rPr lang="en-ID" sz="900" dirty="0"/>
                        <a:t> </a:t>
                      </a:r>
                      <a:r>
                        <a:rPr lang="en-ID" sz="900" dirty="0" err="1"/>
                        <a:t>sedikit</a:t>
                      </a:r>
                      <a:r>
                        <a:rPr lang="en-ID" sz="900" dirty="0"/>
                        <a:t> </a:t>
                      </a:r>
                      <a:r>
                        <a:rPr lang="en-ID" sz="900" dirty="0" err="1"/>
                        <a:t>ke</a:t>
                      </a:r>
                      <a:r>
                        <a:rPr lang="en-ID" sz="900" dirty="0"/>
                        <a:t> store-only buyers.</a:t>
                      </a:r>
                    </a:p>
                    <a:p>
                      <a:pPr marL="171450" indent="-171450" algn="just">
                        <a:buFont typeface="Arial" panose="020B0604020202020204" pitchFamily="34" charset="0"/>
                        <a:buChar char="•"/>
                      </a:pPr>
                      <a:r>
                        <a:rPr lang="en-ID" sz="900" dirty="0"/>
                        <a:t>Personalization: </a:t>
                      </a:r>
                      <a:r>
                        <a:rPr lang="en-ID" sz="900" dirty="0" err="1"/>
                        <a:t>Bedakan</a:t>
                      </a:r>
                      <a:r>
                        <a:rPr lang="en-ID" sz="900" dirty="0"/>
                        <a:t> campaign </a:t>
                      </a:r>
                      <a:r>
                        <a:rPr lang="en-ID" sz="900" dirty="0" err="1"/>
                        <a:t>untuk</a:t>
                      </a:r>
                      <a:r>
                        <a:rPr lang="en-ID" sz="900" dirty="0"/>
                        <a:t> single vs family customer agar </a:t>
                      </a:r>
                      <a:r>
                        <a:rPr lang="en-ID" sz="900" dirty="0" err="1"/>
                        <a:t>lebih</a:t>
                      </a:r>
                      <a:r>
                        <a:rPr lang="en-ID" sz="900" dirty="0"/>
                        <a:t> </a:t>
                      </a:r>
                      <a:r>
                        <a:rPr lang="en-ID" sz="900" dirty="0" err="1"/>
                        <a:t>relevan</a:t>
                      </a:r>
                      <a:r>
                        <a:rPr lang="en-ID" sz="900" dirty="0"/>
                        <a:t>.</a:t>
                      </a:r>
                    </a:p>
                    <a:p>
                      <a:pPr marL="171450" indent="-171450" algn="just">
                        <a:buFont typeface="Arial" panose="020B0604020202020204" pitchFamily="34" charset="0"/>
                        <a:buChar char="•"/>
                      </a:pPr>
                      <a:r>
                        <a:rPr lang="en-ID" sz="900" dirty="0"/>
                        <a:t>Retention Focus: </a:t>
                      </a:r>
                      <a:r>
                        <a:rPr lang="en-ID" sz="900" dirty="0" err="1"/>
                        <a:t>Berikan</a:t>
                      </a:r>
                      <a:r>
                        <a:rPr lang="en-ID" sz="900" dirty="0"/>
                        <a:t> campaign </a:t>
                      </a:r>
                      <a:r>
                        <a:rPr lang="en-ID" sz="900" dirty="0" err="1"/>
                        <a:t>tepat</a:t>
                      </a:r>
                      <a:r>
                        <a:rPr lang="en-ID" sz="900" dirty="0"/>
                        <a:t> </a:t>
                      </a:r>
                      <a:r>
                        <a:rPr lang="en-ID" sz="900" dirty="0" err="1"/>
                        <a:t>setelah</a:t>
                      </a:r>
                      <a:r>
                        <a:rPr lang="en-ID" sz="900" dirty="0"/>
                        <a:t> </a:t>
                      </a:r>
                      <a:r>
                        <a:rPr lang="en-ID" sz="900" dirty="0" err="1"/>
                        <a:t>pembelian</a:t>
                      </a:r>
                      <a:r>
                        <a:rPr lang="en-ID" sz="900" dirty="0"/>
                        <a:t> </a:t>
                      </a:r>
                      <a:r>
                        <a:rPr lang="en-ID" sz="900" dirty="0" err="1"/>
                        <a:t>untuk</a:t>
                      </a:r>
                      <a:r>
                        <a:rPr lang="en-ID" sz="900" dirty="0"/>
                        <a:t> </a:t>
                      </a:r>
                      <a:r>
                        <a:rPr lang="en-ID" sz="900" dirty="0" err="1"/>
                        <a:t>meningkatkan</a:t>
                      </a:r>
                      <a:r>
                        <a:rPr lang="en-ID" sz="900" dirty="0"/>
                        <a:t> repeat purchase.</a:t>
                      </a:r>
                    </a:p>
                  </a:txBody>
                  <a:tcPr/>
                </a:tc>
                <a:extLst>
                  <a:ext uri="{0D108BD9-81ED-4DB2-BD59-A6C34878D82A}">
                    <a16:rowId xmlns:a16="http://schemas.microsoft.com/office/drawing/2014/main" val="2939866992"/>
                  </a:ext>
                </a:extLst>
              </a:tr>
            </a:tbl>
          </a:graphicData>
        </a:graphic>
      </p:graphicFrame>
    </p:spTree>
    <p:extLst>
      <p:ext uri="{BB962C8B-B14F-4D97-AF65-F5344CB8AC3E}">
        <p14:creationId xmlns:p14="http://schemas.microsoft.com/office/powerpoint/2010/main" val="40498213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648</Words>
  <Application>Microsoft Office PowerPoint</Application>
  <PresentationFormat>On-screen Show (16:9)</PresentationFormat>
  <Paragraphs>53</Paragraphs>
  <Slides>7</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Dosis</vt:lpstr>
      <vt:lpstr>Arial</vt:lpstr>
      <vt:lpstr>Roboto</vt:lpstr>
      <vt:lpstr>Nunito</vt:lpstr>
      <vt:lpstr>Simple Light</vt:lpstr>
      <vt:lpstr>Simple Light</vt:lpstr>
      <vt:lpstr>Predict Customer Personality to boost marketing campaign by using Machine Learning</vt:lpstr>
      <vt:lpstr>Overview</vt:lpstr>
      <vt:lpstr>Conversion Rate Analysis Based on Income, Spending and Age</vt:lpstr>
      <vt:lpstr>Feature Engineered</vt:lpstr>
      <vt:lpstr>Conversion rate by user segment</vt:lpstr>
      <vt:lpstr>Conversion rate by user segment</vt:lpstr>
      <vt:lpstr>Conversion rate by user segment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FERRY IRWANTO</cp:lastModifiedBy>
  <cp:revision>2</cp:revision>
  <dcterms:modified xsi:type="dcterms:W3CDTF">2025-08-25T07:05:47Z</dcterms:modified>
</cp:coreProperties>
</file>